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17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16" r:id="rId10"/>
  </p:sldIdLst>
  <p:sldSz cx="9144000" cy="5143500" type="screen16x9"/>
  <p:notesSz cx="6797675" cy="9928225"/>
  <p:defaultTextStyle>
    <a:defPPr lvl="0">
      <a:defRPr lang="ru-RU"/>
    </a:defPPr>
    <a:lvl1pPr marL="0" lv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lvl="1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lvl="2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lvl="3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lvl="4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lvl="5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lvl="6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lvl="7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lvl="8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4407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701">
          <p15:clr>
            <a:srgbClr val="A4A3A4"/>
          </p15:clr>
        </p15:guide>
        <p15:guide id="4" pos="3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0099"/>
    <a:srgbClr val="0000FF"/>
    <a:srgbClr val="CC6600"/>
    <a:srgbClr val="254375"/>
    <a:srgbClr val="E6F0FA"/>
    <a:srgbClr val="FF9900"/>
    <a:srgbClr val="345EA2"/>
    <a:srgbClr val="FF7E69"/>
    <a:srgbClr val="202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6343" autoAdjust="0"/>
  </p:normalViewPr>
  <p:slideViewPr>
    <p:cSldViewPr snapToGrid="0">
      <p:cViewPr>
        <p:scale>
          <a:sx n="100" d="100"/>
          <a:sy n="100" d="100"/>
        </p:scale>
        <p:origin x="96" y="-756"/>
      </p:cViewPr>
      <p:guideLst>
        <p:guide orient="horz" pos="935"/>
        <p:guide orient="horz" pos="701"/>
        <p:guide pos="4407"/>
        <p:guide pos="33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A8EA83-0718-4C2D-AF8A-F279309154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B669C-3204-41EC-A8E0-C00603296B3A}">
      <dgm:prSet phldrT="[Текст]"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мониторинг деятельности </a:t>
          </a:r>
          <a:r>
            <a:rPr lang="ru-RU" sz="1800" b="0" i="1" dirty="0" smtClean="0">
              <a:solidFill>
                <a:schemeClr val="tx2"/>
              </a:solidFill>
            </a:rPr>
            <a:t>бракеражных комиссий;</a:t>
          </a:r>
          <a:endParaRPr lang="ru-RU" sz="1800" b="0" i="1" dirty="0">
            <a:solidFill>
              <a:schemeClr val="tx2"/>
            </a:solidFill>
          </a:endParaRPr>
        </a:p>
      </dgm:t>
    </dgm:pt>
    <dgm:pt modelId="{2264A8D4-ADA4-440E-8F0D-0CAD2DB666FC}" type="parTrans" cxnId="{F38B4D38-DD21-4D9D-AD94-89CB651256F9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269722E3-390E-4CAC-8388-F2D8800410B1}" type="sibTrans" cxnId="{F38B4D38-DD21-4D9D-AD94-89CB651256F9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0254C19F-9794-49DF-A1F5-8B4D63A225B7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контроль за организацией </a:t>
          </a:r>
          <a:r>
            <a:rPr lang="ru-RU" sz="1800" b="0" i="1" dirty="0" smtClean="0">
              <a:solidFill>
                <a:schemeClr val="tx2"/>
              </a:solidFill>
            </a:rPr>
            <a:t>питания детей</a:t>
          </a:r>
          <a:r>
            <a:rPr lang="ru-RU" sz="1800" b="0" i="1" dirty="0" smtClean="0">
              <a:solidFill>
                <a:schemeClr val="tx2"/>
              </a:solidFill>
              <a:latin typeface="Arial Narrow" pitchFamily="34" charset="0"/>
            </a:rPr>
            <a:t>; </a:t>
          </a:r>
        </a:p>
      </dgm:t>
    </dgm:pt>
    <dgm:pt modelId="{12200F6A-93C9-42D9-A596-3A470A8769E8}" type="parTrans" cxnId="{0223E8C4-864A-476C-87BA-53872AB87120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A171A75F-58D0-4ED4-A580-1F236CD39CC4}" type="sibTrans" cxnId="{0223E8C4-864A-476C-87BA-53872AB87120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FB44DE2C-52AE-4FC6-95F5-E674C32FBF54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содействие в решении актуальных вопросов </a:t>
          </a:r>
          <a:r>
            <a:rPr lang="ru-RU" sz="1800" b="0" i="1" dirty="0" smtClean="0">
              <a:solidFill>
                <a:schemeClr val="tx2"/>
              </a:solidFill>
            </a:rPr>
            <a:t>в сфере организации питания детей региона;</a:t>
          </a:r>
          <a:endParaRPr lang="ru-RU" sz="1800" b="0" i="1" dirty="0" smtClean="0">
            <a:solidFill>
              <a:schemeClr val="tx2"/>
            </a:solidFill>
            <a:latin typeface="Arial Narrow" pitchFamily="34" charset="0"/>
          </a:endParaRPr>
        </a:p>
      </dgm:t>
    </dgm:pt>
    <dgm:pt modelId="{89518899-C473-4DDD-B4C9-1CE2E2E74C11}" type="parTrans" cxnId="{FB78917E-C15E-46C7-ADF2-7C89537113F3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195022AD-8BA7-4CC0-B103-BA91CB22B8F5}" type="sibTrans" cxnId="{FB78917E-C15E-46C7-ADF2-7C89537113F3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781AD7BA-F8E4-4BF5-BE71-A1C3C033A699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разработка предложений по реализации </a:t>
          </a:r>
          <a:r>
            <a:rPr lang="ru-RU" sz="1800" b="0" i="1" dirty="0" smtClean="0">
              <a:solidFill>
                <a:schemeClr val="tx2"/>
              </a:solidFill>
            </a:rPr>
            <a:t>государственной политики  в области сохранения здоровья обучающихся и воспитанников в организациях образования</a:t>
          </a:r>
          <a:r>
            <a:rPr lang="ru-RU" sz="1800" b="0" i="1" dirty="0" smtClean="0">
              <a:solidFill>
                <a:schemeClr val="tx2"/>
              </a:solidFill>
              <a:latin typeface="Arial Narrow" pitchFamily="34" charset="0"/>
            </a:rPr>
            <a:t>;</a:t>
          </a:r>
          <a:endParaRPr lang="ru-RU" sz="1800" b="0" i="1" dirty="0">
            <a:solidFill>
              <a:schemeClr val="tx2"/>
            </a:solidFill>
            <a:latin typeface="Arial Narrow" pitchFamily="34" charset="0"/>
          </a:endParaRPr>
        </a:p>
      </dgm:t>
    </dgm:pt>
    <dgm:pt modelId="{F49082C5-EFE3-4F07-883A-EB7A2EB20C96}" type="parTrans" cxnId="{D47152F4-7628-40C2-8FFC-804ABE4DDA40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01CE815D-3976-47DC-8B4B-5F75DBA9B920}" type="sibTrans" cxnId="{D47152F4-7628-40C2-8FFC-804ABE4DDA40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038B2A0B-BD49-457C-8B94-8E57D3FDC208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мониторинг деятельности организаций </a:t>
          </a:r>
          <a:r>
            <a:rPr lang="ru-RU" sz="1800" b="0" i="1" dirty="0" smtClean="0">
              <a:solidFill>
                <a:schemeClr val="tx2"/>
              </a:solidFill>
            </a:rPr>
            <a:t>образования по вопросам </a:t>
          </a:r>
          <a:r>
            <a:rPr lang="ru-RU" sz="1800" b="1" i="1" dirty="0" smtClean="0">
              <a:solidFill>
                <a:schemeClr val="tx2"/>
              </a:solidFill>
            </a:rPr>
            <a:t>пропаганды здорового питания </a:t>
          </a:r>
          <a:r>
            <a:rPr lang="ru-RU" sz="1800" b="0" i="1" dirty="0" smtClean="0">
              <a:solidFill>
                <a:schemeClr val="tx2"/>
              </a:solidFill>
            </a:rPr>
            <a:t>детей и формирования культуры питания;  </a:t>
          </a:r>
          <a:endParaRPr lang="ru-RU" sz="1800" b="0" i="1" dirty="0">
            <a:solidFill>
              <a:schemeClr val="tx2"/>
            </a:solidFill>
            <a:latin typeface="Arial Narrow" pitchFamily="34" charset="0"/>
          </a:endParaRPr>
        </a:p>
      </dgm:t>
    </dgm:pt>
    <dgm:pt modelId="{7141AF01-AE70-47C8-BE24-BDE41A563F53}" type="parTrans" cxnId="{9AB8AEFA-59B2-4E50-8980-A065E9A403B2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A4E3AC2B-4E6F-4F07-B820-925A297D74CF}" type="sibTrans" cxnId="{9AB8AEFA-59B2-4E50-8980-A065E9A403B2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DC421549-1C07-4AFE-A260-6118428D8EA8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ведение учета поставщиков услуг с грубыми нарушениями </a:t>
          </a:r>
          <a:r>
            <a:rPr lang="ru-RU" sz="1800" b="0" i="1" dirty="0" smtClean="0">
              <a:solidFill>
                <a:schemeClr val="tx2"/>
              </a:solidFill>
            </a:rPr>
            <a:t>нормативных правовых актов в сфере санитарно-эпидемиологического благополучия населения</a:t>
          </a:r>
          <a:endParaRPr lang="ru-RU" sz="1800" b="0" i="1" dirty="0">
            <a:solidFill>
              <a:schemeClr val="tx2"/>
            </a:solidFill>
            <a:latin typeface="Arial Narrow" pitchFamily="34" charset="0"/>
          </a:endParaRPr>
        </a:p>
      </dgm:t>
    </dgm:pt>
    <dgm:pt modelId="{D77660A6-4A23-480E-8FC8-C0A4D9601DD0}" type="parTrans" cxnId="{A55EC8D7-131B-4BC5-B2F9-62ECFDDEA25A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C0C4BFED-0E53-4EA9-99E4-8D10BF6FF3FA}" type="sibTrans" cxnId="{A55EC8D7-131B-4BC5-B2F9-62ECFDDEA25A}">
      <dgm:prSet/>
      <dgm:spPr/>
      <dgm:t>
        <a:bodyPr/>
        <a:lstStyle/>
        <a:p>
          <a:endParaRPr lang="ru-RU" sz="1800" b="0" i="1">
            <a:solidFill>
              <a:srgbClr val="002060"/>
            </a:solidFill>
          </a:endParaRPr>
        </a:p>
      </dgm:t>
    </dgm:pt>
    <dgm:pt modelId="{33BF8352-7B89-4438-A151-E68A1E95AD93}" type="pres">
      <dgm:prSet presAssocID="{28A8EA83-0718-4C2D-AF8A-F279309154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7A62CC-7557-4E68-8F78-6B8B74CA155E}" type="pres">
      <dgm:prSet presAssocID="{57AB669C-3204-41EC-A8E0-C00603296B3A}" presName="parentLin" presStyleCnt="0"/>
      <dgm:spPr/>
    </dgm:pt>
    <dgm:pt modelId="{5CD1A5AE-4361-471F-8505-3C71A8C91F10}" type="pres">
      <dgm:prSet presAssocID="{57AB669C-3204-41EC-A8E0-C00603296B3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AA18C96-6712-4912-ACAC-76F88FE0EFD7}" type="pres">
      <dgm:prSet presAssocID="{57AB669C-3204-41EC-A8E0-C00603296B3A}" presName="parentText" presStyleLbl="node1" presStyleIdx="0" presStyleCnt="6" custScaleX="116214" custLinFactY="-1599338" custLinFactNeighborX="-40302" custLinFactNeighborY="-16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CF761-D21B-46F4-B764-6A1B4A402EA1}" type="pres">
      <dgm:prSet presAssocID="{57AB669C-3204-41EC-A8E0-C00603296B3A}" presName="negativeSpace" presStyleCnt="0"/>
      <dgm:spPr/>
    </dgm:pt>
    <dgm:pt modelId="{FF5838D6-38F9-455D-8B52-3BCC04613C1B}" type="pres">
      <dgm:prSet presAssocID="{57AB669C-3204-41EC-A8E0-C00603296B3A}" presName="childText" presStyleLbl="conFgAcc1" presStyleIdx="0" presStyleCnt="6" custScaleY="224903" custLinFactY="-299312" custLinFactNeighborY="-3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494DA8D4-4549-4F2A-8E2E-458073F2E343}" type="pres">
      <dgm:prSet presAssocID="{269722E3-390E-4CAC-8388-F2D8800410B1}" presName="spaceBetweenRectangles" presStyleCnt="0"/>
      <dgm:spPr/>
    </dgm:pt>
    <dgm:pt modelId="{A227A539-86B4-4B73-B7F8-ECE04BF84BB0}" type="pres">
      <dgm:prSet presAssocID="{0254C19F-9794-49DF-A1F5-8B4D63A225B7}" presName="parentLin" presStyleCnt="0"/>
      <dgm:spPr/>
    </dgm:pt>
    <dgm:pt modelId="{39676E65-14B8-4C66-BED9-A1054EA72263}" type="pres">
      <dgm:prSet presAssocID="{0254C19F-9794-49DF-A1F5-8B4D63A225B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E95B65B-94B3-47E1-A13C-94006C234934}" type="pres">
      <dgm:prSet presAssocID="{0254C19F-9794-49DF-A1F5-8B4D63A225B7}" presName="parentText" presStyleLbl="node1" presStyleIdx="1" presStyleCnt="6" custScaleX="130180" custScaleY="118142" custLinFactY="-565574" custLinFactNeighborX="-35997" custLinFactNeighborY="-6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84208-F0AE-48F7-A705-BEA27451D5D9}" type="pres">
      <dgm:prSet presAssocID="{0254C19F-9794-49DF-A1F5-8B4D63A225B7}" presName="negativeSpace" presStyleCnt="0"/>
      <dgm:spPr/>
    </dgm:pt>
    <dgm:pt modelId="{ABF09CA6-09DB-48FF-8C46-C099B0A061A4}" type="pres">
      <dgm:prSet presAssocID="{0254C19F-9794-49DF-A1F5-8B4D63A225B7}" presName="childText" presStyleLbl="conFgAcc1" presStyleIdx="1" presStyleCnt="6" custScaleY="387681" custLinFactY="-161645" custLinFactNeighborY="-2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51F7EBFC-7EA5-4A69-BE9A-5D96A06ED1CF}" type="pres">
      <dgm:prSet presAssocID="{A171A75F-58D0-4ED4-A580-1F236CD39CC4}" presName="spaceBetweenRectangles" presStyleCnt="0"/>
      <dgm:spPr/>
    </dgm:pt>
    <dgm:pt modelId="{F58E4A8B-CB9E-483C-8786-FD38B6DB23F7}" type="pres">
      <dgm:prSet presAssocID="{FB44DE2C-52AE-4FC6-95F5-E674C32FBF54}" presName="parentLin" presStyleCnt="0"/>
      <dgm:spPr/>
    </dgm:pt>
    <dgm:pt modelId="{C0EC3896-1D83-4292-826A-B0EA27585D05}" type="pres">
      <dgm:prSet presAssocID="{FB44DE2C-52AE-4FC6-95F5-E674C32FBF5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E73944A-1DB0-472E-9161-6D2D85D686AD}" type="pres">
      <dgm:prSet presAssocID="{FB44DE2C-52AE-4FC6-95F5-E674C32FBF54}" presName="parentText" presStyleLbl="node1" presStyleIdx="2" presStyleCnt="6" custScaleX="236326" custScaleY="261888" custLinFactY="800000" custLinFactNeighborX="-19105" custLinFactNeighborY="868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9DF8E-AD78-43E4-AFE8-E03428680D00}" type="pres">
      <dgm:prSet presAssocID="{FB44DE2C-52AE-4FC6-95F5-E674C32FBF54}" presName="negativeSpace" presStyleCnt="0"/>
      <dgm:spPr/>
    </dgm:pt>
    <dgm:pt modelId="{76462960-4363-48D3-B02F-2A79FD4AFF87}" type="pres">
      <dgm:prSet presAssocID="{FB44DE2C-52AE-4FC6-95F5-E674C32FBF54}" presName="childText" presStyleLbl="conFgAcc1" presStyleIdx="2" presStyleCnt="6" custScaleY="392815" custLinFactNeighborY="35083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62CB17A5-DCA2-432B-B18B-3A4A56C622D9}" type="pres">
      <dgm:prSet presAssocID="{195022AD-8BA7-4CC0-B103-BA91CB22B8F5}" presName="spaceBetweenRectangles" presStyleCnt="0"/>
      <dgm:spPr/>
    </dgm:pt>
    <dgm:pt modelId="{72958BE0-E855-4AA1-9770-E214EFF060DB}" type="pres">
      <dgm:prSet presAssocID="{781AD7BA-F8E4-4BF5-BE71-A1C3C033A699}" presName="parentLin" presStyleCnt="0"/>
      <dgm:spPr/>
    </dgm:pt>
    <dgm:pt modelId="{931C77DE-3335-420F-9124-EBFF45A8DD43}" type="pres">
      <dgm:prSet presAssocID="{781AD7BA-F8E4-4BF5-BE71-A1C3C033A69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C73EA5BB-327D-472D-AFD7-FC0A52FF0E46}" type="pres">
      <dgm:prSet presAssocID="{781AD7BA-F8E4-4BF5-BE71-A1C3C033A699}" presName="parentText" presStyleLbl="node1" presStyleIdx="3" presStyleCnt="6" custScaleX="202332" custScaleY="164876" custLinFactY="2209067" custLinFactNeighborX="-22241" custLinFactNeighborY="2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E56F3-D665-40F0-8EA8-4EEC6A16CCCD}" type="pres">
      <dgm:prSet presAssocID="{781AD7BA-F8E4-4BF5-BE71-A1C3C033A699}" presName="negativeSpace" presStyleCnt="0"/>
      <dgm:spPr/>
    </dgm:pt>
    <dgm:pt modelId="{80C8514F-F29C-4B51-80F7-4F426DAB5B7B}" type="pres">
      <dgm:prSet presAssocID="{781AD7BA-F8E4-4BF5-BE71-A1C3C033A699}" presName="childText" presStyleLbl="conFgAcc1" presStyleIdx="3" presStyleCnt="6" custScaleY="611024" custLinFactY="135278" custLinFactNeighborY="2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21B65728-8AB3-4D66-B9E1-4D2F8F5A90F7}" type="pres">
      <dgm:prSet presAssocID="{01CE815D-3976-47DC-8B4B-5F75DBA9B920}" presName="spaceBetweenRectangles" presStyleCnt="0"/>
      <dgm:spPr/>
    </dgm:pt>
    <dgm:pt modelId="{6C2C62D5-6E80-4879-988D-F0BE0ED8F3C2}" type="pres">
      <dgm:prSet presAssocID="{038B2A0B-BD49-457C-8B94-8E57D3FDC208}" presName="parentLin" presStyleCnt="0"/>
      <dgm:spPr/>
    </dgm:pt>
    <dgm:pt modelId="{1142B339-2392-49FE-A944-71C5D5D42DE0}" type="pres">
      <dgm:prSet presAssocID="{038B2A0B-BD49-457C-8B94-8E57D3FDC20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4F643F5E-F4AB-4252-926D-8298A2F044C9}" type="pres">
      <dgm:prSet presAssocID="{038B2A0B-BD49-457C-8B94-8E57D3FDC208}" presName="parentText" presStyleLbl="node1" presStyleIdx="4" presStyleCnt="6" custScaleX="181496" custScaleY="158124" custLinFactY="2398745" custLinFactNeighborX="-22241" custLinFactNeighborY="24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3FACD-518C-4ADB-BA69-2BCFE30BEE27}" type="pres">
      <dgm:prSet presAssocID="{038B2A0B-BD49-457C-8B94-8E57D3FDC208}" presName="negativeSpace" presStyleCnt="0"/>
      <dgm:spPr/>
    </dgm:pt>
    <dgm:pt modelId="{B3BD3212-346D-4064-847D-829177545358}" type="pres">
      <dgm:prSet presAssocID="{038B2A0B-BD49-457C-8B94-8E57D3FDC208}" presName="childText" presStyleLbl="conFgAcc1" presStyleIdx="4" presStyleCnt="6" custScaleY="485064" custLinFactY="204869" custLinFactNeighborY="3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CD3AAA33-B1D1-4351-B79D-409CF50FDCC6}" type="pres">
      <dgm:prSet presAssocID="{A4E3AC2B-4E6F-4F07-B820-925A297D74CF}" presName="spaceBetweenRectangles" presStyleCnt="0"/>
      <dgm:spPr/>
    </dgm:pt>
    <dgm:pt modelId="{0EEB5E5F-6008-4942-8A4A-2EF1C60D75B2}" type="pres">
      <dgm:prSet presAssocID="{DC421549-1C07-4AFE-A260-6118428D8EA8}" presName="parentLin" presStyleCnt="0"/>
      <dgm:spPr/>
    </dgm:pt>
    <dgm:pt modelId="{E5E37291-79F2-419B-BC15-937EA7E5B301}" type="pres">
      <dgm:prSet presAssocID="{DC421549-1C07-4AFE-A260-6118428D8EA8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7AC75A92-A018-4AD1-BEE9-7D86C02D514B}" type="pres">
      <dgm:prSet presAssocID="{DC421549-1C07-4AFE-A260-6118428D8EA8}" presName="parentText" presStyleLbl="node1" presStyleIdx="5" presStyleCnt="6" custScaleX="158147" custScaleY="155916" custLinFactY="3400000" custLinFactNeighborX="-22241" custLinFactNeighborY="34079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613A7-FE29-4718-B4BD-A2880519ACA2}" type="pres">
      <dgm:prSet presAssocID="{DC421549-1C07-4AFE-A260-6118428D8EA8}" presName="negativeSpace" presStyleCnt="0"/>
      <dgm:spPr/>
    </dgm:pt>
    <dgm:pt modelId="{BAD6B32E-8888-4B6F-9A3B-9A0C1C84A285}" type="pres">
      <dgm:prSet presAssocID="{DC421549-1C07-4AFE-A260-6118428D8EA8}" presName="childText" presStyleLbl="conFgAcc1" presStyleIdx="5" presStyleCnt="6" custScaleY="624248" custLinFactY="215595" custLinFactNeighborX="149" custLinFactNeighborY="3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</dgm:ptLst>
  <dgm:cxnLst>
    <dgm:cxn modelId="{A55EC8D7-131B-4BC5-B2F9-62ECFDDEA25A}" srcId="{28A8EA83-0718-4C2D-AF8A-F279309154E3}" destId="{DC421549-1C07-4AFE-A260-6118428D8EA8}" srcOrd="5" destOrd="0" parTransId="{D77660A6-4A23-480E-8FC8-C0A4D9601DD0}" sibTransId="{C0C4BFED-0E53-4EA9-99E4-8D10BF6FF3FA}"/>
    <dgm:cxn modelId="{17546A45-0AEB-4ACB-A3CB-22055C04320C}" type="presOf" srcId="{DC421549-1C07-4AFE-A260-6118428D8EA8}" destId="{7AC75A92-A018-4AD1-BEE9-7D86C02D514B}" srcOrd="1" destOrd="0" presId="urn:microsoft.com/office/officeart/2005/8/layout/list1"/>
    <dgm:cxn modelId="{ADFF9629-1C3D-46FB-8687-B0AA06CDC07D}" type="presOf" srcId="{57AB669C-3204-41EC-A8E0-C00603296B3A}" destId="{5CD1A5AE-4361-471F-8505-3C71A8C91F10}" srcOrd="0" destOrd="0" presId="urn:microsoft.com/office/officeart/2005/8/layout/list1"/>
    <dgm:cxn modelId="{F0877051-5F6D-49E8-B363-0275C139EE34}" type="presOf" srcId="{DC421549-1C07-4AFE-A260-6118428D8EA8}" destId="{E5E37291-79F2-419B-BC15-937EA7E5B301}" srcOrd="0" destOrd="0" presId="urn:microsoft.com/office/officeart/2005/8/layout/list1"/>
    <dgm:cxn modelId="{F38B4D38-DD21-4D9D-AD94-89CB651256F9}" srcId="{28A8EA83-0718-4C2D-AF8A-F279309154E3}" destId="{57AB669C-3204-41EC-A8E0-C00603296B3A}" srcOrd="0" destOrd="0" parTransId="{2264A8D4-ADA4-440E-8F0D-0CAD2DB666FC}" sibTransId="{269722E3-390E-4CAC-8388-F2D8800410B1}"/>
    <dgm:cxn modelId="{FB78917E-C15E-46C7-ADF2-7C89537113F3}" srcId="{28A8EA83-0718-4C2D-AF8A-F279309154E3}" destId="{FB44DE2C-52AE-4FC6-95F5-E674C32FBF54}" srcOrd="2" destOrd="0" parTransId="{89518899-C473-4DDD-B4C9-1CE2E2E74C11}" sibTransId="{195022AD-8BA7-4CC0-B103-BA91CB22B8F5}"/>
    <dgm:cxn modelId="{4A2633C9-EA0C-4CE4-8023-0F44AB3D47EB}" type="presOf" srcId="{28A8EA83-0718-4C2D-AF8A-F279309154E3}" destId="{33BF8352-7B89-4438-A151-E68A1E95AD93}" srcOrd="0" destOrd="0" presId="urn:microsoft.com/office/officeart/2005/8/layout/list1"/>
    <dgm:cxn modelId="{07CA13A0-3113-4953-A1D6-39632DE28D3D}" type="presOf" srcId="{038B2A0B-BD49-457C-8B94-8E57D3FDC208}" destId="{4F643F5E-F4AB-4252-926D-8298A2F044C9}" srcOrd="1" destOrd="0" presId="urn:microsoft.com/office/officeart/2005/8/layout/list1"/>
    <dgm:cxn modelId="{BACCCB6D-ED8B-45D6-BB58-A3794B11B10B}" type="presOf" srcId="{57AB669C-3204-41EC-A8E0-C00603296B3A}" destId="{8AA18C96-6712-4912-ACAC-76F88FE0EFD7}" srcOrd="1" destOrd="0" presId="urn:microsoft.com/office/officeart/2005/8/layout/list1"/>
    <dgm:cxn modelId="{2DEE48CA-7110-40BC-9CA8-1575F9071746}" type="presOf" srcId="{0254C19F-9794-49DF-A1F5-8B4D63A225B7}" destId="{39676E65-14B8-4C66-BED9-A1054EA72263}" srcOrd="0" destOrd="0" presId="urn:microsoft.com/office/officeart/2005/8/layout/list1"/>
    <dgm:cxn modelId="{DE686C7E-7676-4F06-9F59-36C4201CCE85}" type="presOf" srcId="{FB44DE2C-52AE-4FC6-95F5-E674C32FBF54}" destId="{7E73944A-1DB0-472E-9161-6D2D85D686AD}" srcOrd="1" destOrd="0" presId="urn:microsoft.com/office/officeart/2005/8/layout/list1"/>
    <dgm:cxn modelId="{9E16B6FD-F605-4541-8A70-06FB99897219}" type="presOf" srcId="{FB44DE2C-52AE-4FC6-95F5-E674C32FBF54}" destId="{C0EC3896-1D83-4292-826A-B0EA27585D05}" srcOrd="0" destOrd="0" presId="urn:microsoft.com/office/officeart/2005/8/layout/list1"/>
    <dgm:cxn modelId="{9AB8AEFA-59B2-4E50-8980-A065E9A403B2}" srcId="{28A8EA83-0718-4C2D-AF8A-F279309154E3}" destId="{038B2A0B-BD49-457C-8B94-8E57D3FDC208}" srcOrd="4" destOrd="0" parTransId="{7141AF01-AE70-47C8-BE24-BDE41A563F53}" sibTransId="{A4E3AC2B-4E6F-4F07-B820-925A297D74CF}"/>
    <dgm:cxn modelId="{D47152F4-7628-40C2-8FFC-804ABE4DDA40}" srcId="{28A8EA83-0718-4C2D-AF8A-F279309154E3}" destId="{781AD7BA-F8E4-4BF5-BE71-A1C3C033A699}" srcOrd="3" destOrd="0" parTransId="{F49082C5-EFE3-4F07-883A-EB7A2EB20C96}" sibTransId="{01CE815D-3976-47DC-8B4B-5F75DBA9B920}"/>
    <dgm:cxn modelId="{4171D21B-7CC7-4269-9E95-CD16CBC43F32}" type="presOf" srcId="{0254C19F-9794-49DF-A1F5-8B4D63A225B7}" destId="{7E95B65B-94B3-47E1-A13C-94006C234934}" srcOrd="1" destOrd="0" presId="urn:microsoft.com/office/officeart/2005/8/layout/list1"/>
    <dgm:cxn modelId="{E4D8BBA7-9485-4861-B0DE-0C9FD6FEF9FE}" type="presOf" srcId="{781AD7BA-F8E4-4BF5-BE71-A1C3C033A699}" destId="{931C77DE-3335-420F-9124-EBFF45A8DD43}" srcOrd="0" destOrd="0" presId="urn:microsoft.com/office/officeart/2005/8/layout/list1"/>
    <dgm:cxn modelId="{D1AA5CE1-5E38-4C78-A771-E0BED05D6C93}" type="presOf" srcId="{038B2A0B-BD49-457C-8B94-8E57D3FDC208}" destId="{1142B339-2392-49FE-A944-71C5D5D42DE0}" srcOrd="0" destOrd="0" presId="urn:microsoft.com/office/officeart/2005/8/layout/list1"/>
    <dgm:cxn modelId="{BC9BDCE4-73C3-4C11-BDC9-931A21310101}" type="presOf" srcId="{781AD7BA-F8E4-4BF5-BE71-A1C3C033A699}" destId="{C73EA5BB-327D-472D-AFD7-FC0A52FF0E46}" srcOrd="1" destOrd="0" presId="urn:microsoft.com/office/officeart/2005/8/layout/list1"/>
    <dgm:cxn modelId="{0223E8C4-864A-476C-87BA-53872AB87120}" srcId="{28A8EA83-0718-4C2D-AF8A-F279309154E3}" destId="{0254C19F-9794-49DF-A1F5-8B4D63A225B7}" srcOrd="1" destOrd="0" parTransId="{12200F6A-93C9-42D9-A596-3A470A8769E8}" sibTransId="{A171A75F-58D0-4ED4-A580-1F236CD39CC4}"/>
    <dgm:cxn modelId="{1D1B7667-98AB-460A-896B-ECCC1AAAD323}" type="presParOf" srcId="{33BF8352-7B89-4438-A151-E68A1E95AD93}" destId="{3C7A62CC-7557-4E68-8F78-6B8B74CA155E}" srcOrd="0" destOrd="0" presId="urn:microsoft.com/office/officeart/2005/8/layout/list1"/>
    <dgm:cxn modelId="{E5E25E1E-BAAC-4994-96AA-5294AE6CE36B}" type="presParOf" srcId="{3C7A62CC-7557-4E68-8F78-6B8B74CA155E}" destId="{5CD1A5AE-4361-471F-8505-3C71A8C91F10}" srcOrd="0" destOrd="0" presId="urn:microsoft.com/office/officeart/2005/8/layout/list1"/>
    <dgm:cxn modelId="{87311532-B09E-4E44-B05D-5EEA8D165CD5}" type="presParOf" srcId="{3C7A62CC-7557-4E68-8F78-6B8B74CA155E}" destId="{8AA18C96-6712-4912-ACAC-76F88FE0EFD7}" srcOrd="1" destOrd="0" presId="urn:microsoft.com/office/officeart/2005/8/layout/list1"/>
    <dgm:cxn modelId="{5B60E9F8-8F52-497E-9CDE-AE5B7BC6B111}" type="presParOf" srcId="{33BF8352-7B89-4438-A151-E68A1E95AD93}" destId="{FA0CF761-D21B-46F4-B764-6A1B4A402EA1}" srcOrd="1" destOrd="0" presId="urn:microsoft.com/office/officeart/2005/8/layout/list1"/>
    <dgm:cxn modelId="{BCED6733-F423-4611-B88C-ECC2325F4CDA}" type="presParOf" srcId="{33BF8352-7B89-4438-A151-E68A1E95AD93}" destId="{FF5838D6-38F9-455D-8B52-3BCC04613C1B}" srcOrd="2" destOrd="0" presId="urn:microsoft.com/office/officeart/2005/8/layout/list1"/>
    <dgm:cxn modelId="{33050E28-0CE0-4C4B-989C-A54ACAFD208C}" type="presParOf" srcId="{33BF8352-7B89-4438-A151-E68A1E95AD93}" destId="{494DA8D4-4549-4F2A-8E2E-458073F2E343}" srcOrd="3" destOrd="0" presId="urn:microsoft.com/office/officeart/2005/8/layout/list1"/>
    <dgm:cxn modelId="{9980735B-5EC1-4A45-AF8E-3605F317CFE5}" type="presParOf" srcId="{33BF8352-7B89-4438-A151-E68A1E95AD93}" destId="{A227A539-86B4-4B73-B7F8-ECE04BF84BB0}" srcOrd="4" destOrd="0" presId="urn:microsoft.com/office/officeart/2005/8/layout/list1"/>
    <dgm:cxn modelId="{2573CE18-EB8C-4498-BBFC-2B0F8B081604}" type="presParOf" srcId="{A227A539-86B4-4B73-B7F8-ECE04BF84BB0}" destId="{39676E65-14B8-4C66-BED9-A1054EA72263}" srcOrd="0" destOrd="0" presId="urn:microsoft.com/office/officeart/2005/8/layout/list1"/>
    <dgm:cxn modelId="{7896AAA8-056B-4585-BB34-7DE0EDBCEE7A}" type="presParOf" srcId="{A227A539-86B4-4B73-B7F8-ECE04BF84BB0}" destId="{7E95B65B-94B3-47E1-A13C-94006C234934}" srcOrd="1" destOrd="0" presId="urn:microsoft.com/office/officeart/2005/8/layout/list1"/>
    <dgm:cxn modelId="{D27AEA64-B398-4A8B-8AE6-E59E0FFB732A}" type="presParOf" srcId="{33BF8352-7B89-4438-A151-E68A1E95AD93}" destId="{66F84208-F0AE-48F7-A705-BEA27451D5D9}" srcOrd="5" destOrd="0" presId="urn:microsoft.com/office/officeart/2005/8/layout/list1"/>
    <dgm:cxn modelId="{440A6149-CB11-42AE-AD76-9059C88E1C7D}" type="presParOf" srcId="{33BF8352-7B89-4438-A151-E68A1E95AD93}" destId="{ABF09CA6-09DB-48FF-8C46-C099B0A061A4}" srcOrd="6" destOrd="0" presId="urn:microsoft.com/office/officeart/2005/8/layout/list1"/>
    <dgm:cxn modelId="{FA55A834-6B72-48D3-8D40-0BFBF717FCB0}" type="presParOf" srcId="{33BF8352-7B89-4438-A151-E68A1E95AD93}" destId="{51F7EBFC-7EA5-4A69-BE9A-5D96A06ED1CF}" srcOrd="7" destOrd="0" presId="urn:microsoft.com/office/officeart/2005/8/layout/list1"/>
    <dgm:cxn modelId="{D6A432D4-3971-46D4-8129-99D41976E719}" type="presParOf" srcId="{33BF8352-7B89-4438-A151-E68A1E95AD93}" destId="{F58E4A8B-CB9E-483C-8786-FD38B6DB23F7}" srcOrd="8" destOrd="0" presId="urn:microsoft.com/office/officeart/2005/8/layout/list1"/>
    <dgm:cxn modelId="{AF6CD1A9-D5DA-4BD1-BE7C-0BF4D76C5D94}" type="presParOf" srcId="{F58E4A8B-CB9E-483C-8786-FD38B6DB23F7}" destId="{C0EC3896-1D83-4292-826A-B0EA27585D05}" srcOrd="0" destOrd="0" presId="urn:microsoft.com/office/officeart/2005/8/layout/list1"/>
    <dgm:cxn modelId="{099536AA-8BB0-4511-997A-94B5A0053E44}" type="presParOf" srcId="{F58E4A8B-CB9E-483C-8786-FD38B6DB23F7}" destId="{7E73944A-1DB0-472E-9161-6D2D85D686AD}" srcOrd="1" destOrd="0" presId="urn:microsoft.com/office/officeart/2005/8/layout/list1"/>
    <dgm:cxn modelId="{DCB5F977-5BEF-462D-AF63-A7B00EC5B91B}" type="presParOf" srcId="{33BF8352-7B89-4438-A151-E68A1E95AD93}" destId="{0879DF8E-AD78-43E4-AFE8-E03428680D00}" srcOrd="9" destOrd="0" presId="urn:microsoft.com/office/officeart/2005/8/layout/list1"/>
    <dgm:cxn modelId="{924423BA-25D5-48FA-8FE9-DB282D33DB6D}" type="presParOf" srcId="{33BF8352-7B89-4438-A151-E68A1E95AD93}" destId="{76462960-4363-48D3-B02F-2A79FD4AFF87}" srcOrd="10" destOrd="0" presId="urn:microsoft.com/office/officeart/2005/8/layout/list1"/>
    <dgm:cxn modelId="{BCC9E7ED-75BF-40DC-82A3-1F15E3BECE38}" type="presParOf" srcId="{33BF8352-7B89-4438-A151-E68A1E95AD93}" destId="{62CB17A5-DCA2-432B-B18B-3A4A56C622D9}" srcOrd="11" destOrd="0" presId="urn:microsoft.com/office/officeart/2005/8/layout/list1"/>
    <dgm:cxn modelId="{2087F22C-E8C7-49ED-AF02-92C5704455DE}" type="presParOf" srcId="{33BF8352-7B89-4438-A151-E68A1E95AD93}" destId="{72958BE0-E855-4AA1-9770-E214EFF060DB}" srcOrd="12" destOrd="0" presId="urn:microsoft.com/office/officeart/2005/8/layout/list1"/>
    <dgm:cxn modelId="{AEE19466-0079-4A44-97A8-E3BE542C5374}" type="presParOf" srcId="{72958BE0-E855-4AA1-9770-E214EFF060DB}" destId="{931C77DE-3335-420F-9124-EBFF45A8DD43}" srcOrd="0" destOrd="0" presId="urn:microsoft.com/office/officeart/2005/8/layout/list1"/>
    <dgm:cxn modelId="{F3A5FFC9-17C8-4760-9BFF-EB07A94F207C}" type="presParOf" srcId="{72958BE0-E855-4AA1-9770-E214EFF060DB}" destId="{C73EA5BB-327D-472D-AFD7-FC0A52FF0E46}" srcOrd="1" destOrd="0" presId="urn:microsoft.com/office/officeart/2005/8/layout/list1"/>
    <dgm:cxn modelId="{6785191B-B63A-4425-9FEA-F8C2135DCD0E}" type="presParOf" srcId="{33BF8352-7B89-4438-A151-E68A1E95AD93}" destId="{578E56F3-D665-40F0-8EA8-4EEC6A16CCCD}" srcOrd="13" destOrd="0" presId="urn:microsoft.com/office/officeart/2005/8/layout/list1"/>
    <dgm:cxn modelId="{CC195257-6BAC-4B78-A8DB-C079F5B8BF58}" type="presParOf" srcId="{33BF8352-7B89-4438-A151-E68A1E95AD93}" destId="{80C8514F-F29C-4B51-80F7-4F426DAB5B7B}" srcOrd="14" destOrd="0" presId="urn:microsoft.com/office/officeart/2005/8/layout/list1"/>
    <dgm:cxn modelId="{E6FD3E07-EBCD-4D7E-AA1F-9413F63CC07B}" type="presParOf" srcId="{33BF8352-7B89-4438-A151-E68A1E95AD93}" destId="{21B65728-8AB3-4D66-B9E1-4D2F8F5A90F7}" srcOrd="15" destOrd="0" presId="urn:microsoft.com/office/officeart/2005/8/layout/list1"/>
    <dgm:cxn modelId="{751BADC1-AC66-41C3-8BAE-F54E48BA747F}" type="presParOf" srcId="{33BF8352-7B89-4438-A151-E68A1E95AD93}" destId="{6C2C62D5-6E80-4879-988D-F0BE0ED8F3C2}" srcOrd="16" destOrd="0" presId="urn:microsoft.com/office/officeart/2005/8/layout/list1"/>
    <dgm:cxn modelId="{97C29757-DA92-4E3B-B42C-BE0045C713F1}" type="presParOf" srcId="{6C2C62D5-6E80-4879-988D-F0BE0ED8F3C2}" destId="{1142B339-2392-49FE-A944-71C5D5D42DE0}" srcOrd="0" destOrd="0" presId="urn:microsoft.com/office/officeart/2005/8/layout/list1"/>
    <dgm:cxn modelId="{B855C366-7DAD-4030-865B-DCA3E1F45667}" type="presParOf" srcId="{6C2C62D5-6E80-4879-988D-F0BE0ED8F3C2}" destId="{4F643F5E-F4AB-4252-926D-8298A2F044C9}" srcOrd="1" destOrd="0" presId="urn:microsoft.com/office/officeart/2005/8/layout/list1"/>
    <dgm:cxn modelId="{41AF7F56-242A-40F2-93BA-5AF7A1339DA5}" type="presParOf" srcId="{33BF8352-7B89-4438-A151-E68A1E95AD93}" destId="{98A3FACD-518C-4ADB-BA69-2BCFE30BEE27}" srcOrd="17" destOrd="0" presId="urn:microsoft.com/office/officeart/2005/8/layout/list1"/>
    <dgm:cxn modelId="{9B6F16A2-8728-4DD2-9CD4-A62CBB02BCD2}" type="presParOf" srcId="{33BF8352-7B89-4438-A151-E68A1E95AD93}" destId="{B3BD3212-346D-4064-847D-829177545358}" srcOrd="18" destOrd="0" presId="urn:microsoft.com/office/officeart/2005/8/layout/list1"/>
    <dgm:cxn modelId="{A868DB59-9CA4-490C-8FF4-2368A1E377B4}" type="presParOf" srcId="{33BF8352-7B89-4438-A151-E68A1E95AD93}" destId="{CD3AAA33-B1D1-4351-B79D-409CF50FDCC6}" srcOrd="19" destOrd="0" presId="urn:microsoft.com/office/officeart/2005/8/layout/list1"/>
    <dgm:cxn modelId="{6DB96D46-BE5B-45B7-97A2-4DF69F928DA3}" type="presParOf" srcId="{33BF8352-7B89-4438-A151-E68A1E95AD93}" destId="{0EEB5E5F-6008-4942-8A4A-2EF1C60D75B2}" srcOrd="20" destOrd="0" presId="urn:microsoft.com/office/officeart/2005/8/layout/list1"/>
    <dgm:cxn modelId="{82865663-5C37-4318-BE5B-E1F6427842EF}" type="presParOf" srcId="{0EEB5E5F-6008-4942-8A4A-2EF1C60D75B2}" destId="{E5E37291-79F2-419B-BC15-937EA7E5B301}" srcOrd="0" destOrd="0" presId="urn:microsoft.com/office/officeart/2005/8/layout/list1"/>
    <dgm:cxn modelId="{72482C4C-13CE-407B-99B4-2187E37DC130}" type="presParOf" srcId="{0EEB5E5F-6008-4942-8A4A-2EF1C60D75B2}" destId="{7AC75A92-A018-4AD1-BEE9-7D86C02D514B}" srcOrd="1" destOrd="0" presId="urn:microsoft.com/office/officeart/2005/8/layout/list1"/>
    <dgm:cxn modelId="{B8DBD648-22AE-4A28-A766-22495F999C0A}" type="presParOf" srcId="{33BF8352-7B89-4438-A151-E68A1E95AD93}" destId="{922613A7-FE29-4718-B4BD-A2880519ACA2}" srcOrd="21" destOrd="0" presId="urn:microsoft.com/office/officeart/2005/8/layout/list1"/>
    <dgm:cxn modelId="{E12D0BCD-738F-4C57-A50B-8F6536FB447F}" type="presParOf" srcId="{33BF8352-7B89-4438-A151-E68A1E95AD93}" destId="{BAD6B32E-8888-4B6F-9A3B-9A0C1C84A28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A8EA83-0718-4C2D-AF8A-F279309154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AB669C-3204-41EC-A8E0-C00603296B3A}">
      <dgm:prSet phldrT="[Текст]"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мониторинг ассортимента </a:t>
          </a:r>
          <a:r>
            <a:rPr lang="ru-RU" sz="1800" b="0" i="1" dirty="0" smtClean="0">
              <a:solidFill>
                <a:schemeClr val="tx2"/>
              </a:solidFill>
            </a:rPr>
            <a:t>продукции</a:t>
          </a:r>
          <a:endParaRPr lang="ru-RU" sz="1800" b="0" i="1" dirty="0">
            <a:solidFill>
              <a:schemeClr val="tx2"/>
            </a:solidFill>
          </a:endParaRPr>
        </a:p>
      </dgm:t>
    </dgm:pt>
    <dgm:pt modelId="{2264A8D4-ADA4-440E-8F0D-0CAD2DB666FC}" type="parTrans" cxnId="{F38B4D38-DD21-4D9D-AD94-89CB651256F9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269722E3-390E-4CAC-8388-F2D8800410B1}" type="sibTrans" cxnId="{F38B4D38-DD21-4D9D-AD94-89CB651256F9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0254C19F-9794-49DF-A1F5-8B4D63A225B7}">
      <dgm:prSet custT="1"/>
      <dgm:spPr>
        <a:noFill/>
      </dgm:spPr>
      <dgm:t>
        <a:bodyPr/>
        <a:lstStyle/>
        <a:p>
          <a:endParaRPr lang="ru-RU" sz="1800" b="0" i="1" dirty="0" smtClean="0">
            <a:solidFill>
              <a:schemeClr val="tx2"/>
            </a:solidFill>
          </a:endParaRPr>
        </a:p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прием рекомендаций </a:t>
          </a:r>
          <a:r>
            <a:rPr lang="ru-RU" sz="1800" b="0" i="1" dirty="0" smtClean="0">
              <a:solidFill>
                <a:schemeClr val="tx2"/>
              </a:solidFill>
            </a:rPr>
            <a:t>по качественному улучшению рациона питания детей рациона питания</a:t>
          </a:r>
          <a:endParaRPr lang="ru-RU" sz="1800" b="0" i="1" dirty="0" smtClean="0">
            <a:solidFill>
              <a:schemeClr val="tx2"/>
            </a:solidFill>
            <a:latin typeface="Arial Narrow" pitchFamily="34" charset="0"/>
          </a:endParaRPr>
        </a:p>
      </dgm:t>
    </dgm:pt>
    <dgm:pt modelId="{12200F6A-93C9-42D9-A596-3A470A8769E8}" type="parTrans" cxnId="{0223E8C4-864A-476C-87BA-53872AB87120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A171A75F-58D0-4ED4-A580-1F236CD39CC4}" type="sibTrans" cxnId="{0223E8C4-864A-476C-87BA-53872AB87120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FB44DE2C-52AE-4FC6-95F5-E674C32FBF54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мониторинг</a:t>
          </a:r>
          <a:r>
            <a:rPr lang="ru-RU" sz="1800" b="0" i="1" dirty="0" smtClean="0">
              <a:solidFill>
                <a:schemeClr val="tx2"/>
              </a:solidFill>
            </a:rPr>
            <a:t> наличия соответствующих документов, удостоверяющих </a:t>
          </a:r>
          <a:r>
            <a:rPr lang="ru-RU" sz="1800" b="1" i="1" dirty="0" smtClean="0">
              <a:solidFill>
                <a:schemeClr val="tx2"/>
              </a:solidFill>
            </a:rPr>
            <a:t>качество и безопасность пищевой продукции</a:t>
          </a:r>
          <a:endParaRPr lang="ru-RU" sz="1800" b="1" i="1" dirty="0" smtClean="0">
            <a:solidFill>
              <a:schemeClr val="tx2"/>
            </a:solidFill>
            <a:latin typeface="Arial Narrow" pitchFamily="34" charset="0"/>
          </a:endParaRPr>
        </a:p>
      </dgm:t>
    </dgm:pt>
    <dgm:pt modelId="{89518899-C473-4DDD-B4C9-1CE2E2E74C11}" type="parTrans" cxnId="{FB78917E-C15E-46C7-ADF2-7C89537113F3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195022AD-8BA7-4CC0-B103-BA91CB22B8F5}" type="sibTrans" cxnId="{FB78917E-C15E-46C7-ADF2-7C89537113F3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781AD7BA-F8E4-4BF5-BE71-A1C3C033A699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визуальный осмотр </a:t>
          </a:r>
          <a:r>
            <a:rPr lang="ru-RU" sz="1800" b="0" i="1" dirty="0" smtClean="0">
              <a:solidFill>
                <a:schemeClr val="tx2"/>
              </a:solidFill>
            </a:rPr>
            <a:t>пищеблока, складских помещений, технологического оборудования и т.д. с просмотром записей с камер видеонаблюдения</a:t>
          </a:r>
          <a:endParaRPr lang="ru-RU" sz="1800" b="0" i="1" dirty="0">
            <a:solidFill>
              <a:schemeClr val="tx2"/>
            </a:solidFill>
            <a:latin typeface="Arial Narrow" pitchFamily="34" charset="0"/>
          </a:endParaRPr>
        </a:p>
      </dgm:t>
    </dgm:pt>
    <dgm:pt modelId="{F49082C5-EFE3-4F07-883A-EB7A2EB20C96}" type="parTrans" cxnId="{D47152F4-7628-40C2-8FFC-804ABE4DDA40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01CE815D-3976-47DC-8B4B-5F75DBA9B920}" type="sibTrans" cxnId="{D47152F4-7628-40C2-8FFC-804ABE4DDA40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038B2A0B-BD49-457C-8B94-8E57D3FDC208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изучение мнения детей</a:t>
          </a:r>
          <a:r>
            <a:rPr lang="ru-RU" sz="1800" b="0" i="1" dirty="0" smtClean="0">
              <a:solidFill>
                <a:schemeClr val="tx2"/>
              </a:solidFill>
            </a:rPr>
            <a:t>, родителей (законных представителей) </a:t>
          </a:r>
          <a:endParaRPr lang="ru-RU" sz="1800" b="0" i="1" dirty="0">
            <a:solidFill>
              <a:schemeClr val="tx2"/>
            </a:solidFill>
            <a:latin typeface="Arial Narrow" pitchFamily="34" charset="0"/>
          </a:endParaRPr>
        </a:p>
      </dgm:t>
    </dgm:pt>
    <dgm:pt modelId="{7141AF01-AE70-47C8-BE24-BDE41A563F53}" type="parTrans" cxnId="{9AB8AEFA-59B2-4E50-8980-A065E9A403B2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A4E3AC2B-4E6F-4F07-B820-925A297D74CF}" type="sibTrans" cxnId="{9AB8AEFA-59B2-4E50-8980-A065E9A403B2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DC421549-1C07-4AFE-A260-6118428D8EA8}">
      <dgm:prSet custT="1"/>
      <dgm:spPr>
        <a:noFill/>
      </dgm:spPr>
      <dgm:t>
        <a:bodyPr/>
        <a:lstStyle/>
        <a:p>
          <a:r>
            <a:rPr lang="ru-RU" sz="1800" b="0" i="1" dirty="0" smtClean="0">
              <a:solidFill>
                <a:schemeClr val="tx2"/>
              </a:solidFill>
            </a:rPr>
            <a:t>- </a:t>
          </a:r>
          <a:r>
            <a:rPr lang="ru-RU" sz="1800" b="1" i="1" dirty="0" smtClean="0">
              <a:solidFill>
                <a:schemeClr val="tx2"/>
              </a:solidFill>
            </a:rPr>
            <a:t>участие в разработке предложений </a:t>
          </a:r>
          <a:r>
            <a:rPr lang="ru-RU" sz="1800" b="0" i="1" dirty="0" smtClean="0">
              <a:solidFill>
                <a:schemeClr val="tx2"/>
              </a:solidFill>
            </a:rPr>
            <a:t>и рекомендаций по улучшению качества питания</a:t>
          </a:r>
          <a:endParaRPr lang="ru-RU" sz="1800" b="0" i="1" dirty="0">
            <a:solidFill>
              <a:schemeClr val="tx2"/>
            </a:solidFill>
            <a:latin typeface="Arial Narrow" pitchFamily="34" charset="0"/>
          </a:endParaRPr>
        </a:p>
      </dgm:t>
    </dgm:pt>
    <dgm:pt modelId="{D77660A6-4A23-480E-8FC8-C0A4D9601DD0}" type="parTrans" cxnId="{A55EC8D7-131B-4BC5-B2F9-62ECFDDEA25A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C0C4BFED-0E53-4EA9-99E4-8D10BF6FF3FA}" type="sibTrans" cxnId="{A55EC8D7-131B-4BC5-B2F9-62ECFDDEA25A}">
      <dgm:prSet/>
      <dgm:spPr/>
      <dgm:t>
        <a:bodyPr/>
        <a:lstStyle/>
        <a:p>
          <a:endParaRPr lang="ru-RU" sz="1800" b="0" i="1">
            <a:solidFill>
              <a:schemeClr val="tx2"/>
            </a:solidFill>
          </a:endParaRPr>
        </a:p>
      </dgm:t>
    </dgm:pt>
    <dgm:pt modelId="{33BF8352-7B89-4438-A151-E68A1E95AD93}" type="pres">
      <dgm:prSet presAssocID="{28A8EA83-0718-4C2D-AF8A-F279309154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7A62CC-7557-4E68-8F78-6B8B74CA155E}" type="pres">
      <dgm:prSet presAssocID="{57AB669C-3204-41EC-A8E0-C00603296B3A}" presName="parentLin" presStyleCnt="0"/>
      <dgm:spPr/>
    </dgm:pt>
    <dgm:pt modelId="{5CD1A5AE-4361-471F-8505-3C71A8C91F10}" type="pres">
      <dgm:prSet presAssocID="{57AB669C-3204-41EC-A8E0-C00603296B3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AA18C96-6712-4912-ACAC-76F88FE0EFD7}" type="pres">
      <dgm:prSet presAssocID="{57AB669C-3204-41EC-A8E0-C00603296B3A}" presName="parentText" presStyleLbl="node1" presStyleIdx="0" presStyleCnt="6" custScaleX="116214" custLinFactY="1078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CF761-D21B-46F4-B764-6A1B4A402EA1}" type="pres">
      <dgm:prSet presAssocID="{57AB669C-3204-41EC-A8E0-C00603296B3A}" presName="negativeSpace" presStyleCnt="0"/>
      <dgm:spPr/>
    </dgm:pt>
    <dgm:pt modelId="{FF5838D6-38F9-455D-8B52-3BCC04613C1B}" type="pres">
      <dgm:prSet presAssocID="{57AB669C-3204-41EC-A8E0-C00603296B3A}" presName="childText" presStyleLbl="conFgAcc1" presStyleIdx="0" presStyleCnt="6" custScaleY="224903" custLinFactY="18123" custLinFactNeighborY="1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494DA8D4-4549-4F2A-8E2E-458073F2E343}" type="pres">
      <dgm:prSet presAssocID="{269722E3-390E-4CAC-8388-F2D8800410B1}" presName="spaceBetweenRectangles" presStyleCnt="0"/>
      <dgm:spPr/>
    </dgm:pt>
    <dgm:pt modelId="{A227A539-86B4-4B73-B7F8-ECE04BF84BB0}" type="pres">
      <dgm:prSet presAssocID="{0254C19F-9794-49DF-A1F5-8B4D63A225B7}" presName="parentLin" presStyleCnt="0"/>
      <dgm:spPr/>
    </dgm:pt>
    <dgm:pt modelId="{39676E65-14B8-4C66-BED9-A1054EA72263}" type="pres">
      <dgm:prSet presAssocID="{0254C19F-9794-49DF-A1F5-8B4D63A225B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E95B65B-94B3-47E1-A13C-94006C234934}" type="pres">
      <dgm:prSet presAssocID="{0254C19F-9794-49DF-A1F5-8B4D63A225B7}" presName="parentText" presStyleLbl="node1" presStyleIdx="1" presStyleCnt="6" custScaleX="184938" custScaleY="171050" custLinFactY="27820" custLinFactNeighborX="-1250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F84208-F0AE-48F7-A705-BEA27451D5D9}" type="pres">
      <dgm:prSet presAssocID="{0254C19F-9794-49DF-A1F5-8B4D63A225B7}" presName="negativeSpace" presStyleCnt="0"/>
      <dgm:spPr/>
    </dgm:pt>
    <dgm:pt modelId="{ABF09CA6-09DB-48FF-8C46-C099B0A061A4}" type="pres">
      <dgm:prSet presAssocID="{0254C19F-9794-49DF-A1F5-8B4D63A225B7}" presName="childText" presStyleLbl="conFgAcc1" presStyleIdx="1" presStyleCnt="6" custScaleY="337474" custLinFactY="29703" custLinFactNeighborY="1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51F7EBFC-7EA5-4A69-BE9A-5D96A06ED1CF}" type="pres">
      <dgm:prSet presAssocID="{A171A75F-58D0-4ED4-A580-1F236CD39CC4}" presName="spaceBetweenRectangles" presStyleCnt="0"/>
      <dgm:spPr/>
    </dgm:pt>
    <dgm:pt modelId="{F58E4A8B-CB9E-483C-8786-FD38B6DB23F7}" type="pres">
      <dgm:prSet presAssocID="{FB44DE2C-52AE-4FC6-95F5-E674C32FBF54}" presName="parentLin" presStyleCnt="0"/>
      <dgm:spPr/>
    </dgm:pt>
    <dgm:pt modelId="{C0EC3896-1D83-4292-826A-B0EA27585D05}" type="pres">
      <dgm:prSet presAssocID="{FB44DE2C-52AE-4FC6-95F5-E674C32FBF54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7E73944A-1DB0-472E-9161-6D2D85D686AD}" type="pres">
      <dgm:prSet presAssocID="{FB44DE2C-52AE-4FC6-95F5-E674C32FBF54}" presName="parentText" presStyleLbl="node1" presStyleIdx="2" presStyleCnt="6" custScaleX="236326" custScaleY="261888" custLinFactY="4496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79DF8E-AD78-43E4-AFE8-E03428680D00}" type="pres">
      <dgm:prSet presAssocID="{FB44DE2C-52AE-4FC6-95F5-E674C32FBF54}" presName="negativeSpace" presStyleCnt="0"/>
      <dgm:spPr/>
    </dgm:pt>
    <dgm:pt modelId="{76462960-4363-48D3-B02F-2A79FD4AFF87}" type="pres">
      <dgm:prSet presAssocID="{FB44DE2C-52AE-4FC6-95F5-E674C32FBF54}" presName="childText" presStyleLbl="conFgAcc1" presStyleIdx="2" presStyleCnt="6" custScaleY="268207" custLinFactY="-48156" custLinFactNeighborY="-1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62CB17A5-DCA2-432B-B18B-3A4A56C622D9}" type="pres">
      <dgm:prSet presAssocID="{195022AD-8BA7-4CC0-B103-BA91CB22B8F5}" presName="spaceBetweenRectangles" presStyleCnt="0"/>
      <dgm:spPr/>
    </dgm:pt>
    <dgm:pt modelId="{72958BE0-E855-4AA1-9770-E214EFF060DB}" type="pres">
      <dgm:prSet presAssocID="{781AD7BA-F8E4-4BF5-BE71-A1C3C033A699}" presName="parentLin" presStyleCnt="0"/>
      <dgm:spPr/>
    </dgm:pt>
    <dgm:pt modelId="{931C77DE-3335-420F-9124-EBFF45A8DD43}" type="pres">
      <dgm:prSet presAssocID="{781AD7BA-F8E4-4BF5-BE71-A1C3C033A699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C73EA5BB-327D-472D-AFD7-FC0A52FF0E46}" type="pres">
      <dgm:prSet presAssocID="{781AD7BA-F8E4-4BF5-BE71-A1C3C033A699}" presName="parentText" presStyleLbl="node1" presStyleIdx="3" presStyleCnt="6" custScaleX="202332" custScaleY="164876" custLinFactY="3468" custLinFactNeighborX="-2224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E56F3-D665-40F0-8EA8-4EEC6A16CCCD}" type="pres">
      <dgm:prSet presAssocID="{781AD7BA-F8E4-4BF5-BE71-A1C3C033A699}" presName="negativeSpace" presStyleCnt="0"/>
      <dgm:spPr/>
    </dgm:pt>
    <dgm:pt modelId="{80C8514F-F29C-4B51-80F7-4F426DAB5B7B}" type="pres">
      <dgm:prSet presAssocID="{781AD7BA-F8E4-4BF5-BE71-A1C3C033A699}" presName="childText" presStyleLbl="conFgAcc1" presStyleIdx="3" presStyleCnt="6" custScaleY="337708" custLinFactY="-83722" custLinFactNeighborY="-1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21B65728-8AB3-4D66-B9E1-4D2F8F5A90F7}" type="pres">
      <dgm:prSet presAssocID="{01CE815D-3976-47DC-8B4B-5F75DBA9B920}" presName="spaceBetweenRectangles" presStyleCnt="0"/>
      <dgm:spPr/>
    </dgm:pt>
    <dgm:pt modelId="{6C2C62D5-6E80-4879-988D-F0BE0ED8F3C2}" type="pres">
      <dgm:prSet presAssocID="{038B2A0B-BD49-457C-8B94-8E57D3FDC208}" presName="parentLin" presStyleCnt="0"/>
      <dgm:spPr/>
    </dgm:pt>
    <dgm:pt modelId="{1142B339-2392-49FE-A944-71C5D5D42DE0}" type="pres">
      <dgm:prSet presAssocID="{038B2A0B-BD49-457C-8B94-8E57D3FDC20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4F643F5E-F4AB-4252-926D-8298A2F044C9}" type="pres">
      <dgm:prSet presAssocID="{038B2A0B-BD49-457C-8B94-8E57D3FDC208}" presName="parentText" presStyleLbl="node1" presStyleIdx="4" presStyleCnt="6" custScaleX="181496" custScaleY="158124" custLinFactNeighborX="-22241" custLinFactNeighborY="790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3FACD-518C-4ADB-BA69-2BCFE30BEE27}" type="pres">
      <dgm:prSet presAssocID="{038B2A0B-BD49-457C-8B94-8E57D3FDC208}" presName="negativeSpace" presStyleCnt="0"/>
      <dgm:spPr/>
    </dgm:pt>
    <dgm:pt modelId="{B3BD3212-346D-4064-847D-829177545358}" type="pres">
      <dgm:prSet presAssocID="{038B2A0B-BD49-457C-8B94-8E57D3FDC208}" presName="childText" presStyleLbl="conFgAcc1" presStyleIdx="4" presStyleCnt="6" custScaleY="247644" custLinFactY="-51035" custLinFactNeighborY="-1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  <dgm:pt modelId="{CD3AAA33-B1D1-4351-B79D-409CF50FDCC6}" type="pres">
      <dgm:prSet presAssocID="{A4E3AC2B-4E6F-4F07-B820-925A297D74CF}" presName="spaceBetweenRectangles" presStyleCnt="0"/>
      <dgm:spPr/>
    </dgm:pt>
    <dgm:pt modelId="{0EEB5E5F-6008-4942-8A4A-2EF1C60D75B2}" type="pres">
      <dgm:prSet presAssocID="{DC421549-1C07-4AFE-A260-6118428D8EA8}" presName="parentLin" presStyleCnt="0"/>
      <dgm:spPr/>
    </dgm:pt>
    <dgm:pt modelId="{E5E37291-79F2-419B-BC15-937EA7E5B301}" type="pres">
      <dgm:prSet presAssocID="{DC421549-1C07-4AFE-A260-6118428D8EA8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7AC75A92-A018-4AD1-BEE9-7D86C02D514B}" type="pres">
      <dgm:prSet presAssocID="{DC421549-1C07-4AFE-A260-6118428D8EA8}" presName="parentText" presStyleLbl="node1" presStyleIdx="5" presStyleCnt="6" custScaleX="158147" custScaleY="155916" custLinFactNeighborX="-22241" custLinFactNeighborY="684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613A7-FE29-4718-B4BD-A2880519ACA2}" type="pres">
      <dgm:prSet presAssocID="{DC421549-1C07-4AFE-A260-6118428D8EA8}" presName="negativeSpace" presStyleCnt="0"/>
      <dgm:spPr/>
    </dgm:pt>
    <dgm:pt modelId="{BAD6B32E-8888-4B6F-9A3B-9A0C1C84A285}" type="pres">
      <dgm:prSet presAssocID="{DC421549-1C07-4AFE-A260-6118428D8EA8}" presName="childText" presStyleLbl="conFgAcc1" presStyleIdx="5" presStyleCnt="6" custScaleY="238805" custLinFactY="-8207" custLinFactNeighborY="-100000">
        <dgm:presLayoutVars>
          <dgm:bulletEnabled val="1"/>
        </dgm:presLayoutVars>
      </dgm:prSet>
      <dgm:spPr>
        <a:ln>
          <a:solidFill>
            <a:schemeClr val="bg1">
              <a:lumMod val="75000"/>
            </a:schemeClr>
          </a:solidFill>
        </a:ln>
      </dgm:spPr>
    </dgm:pt>
  </dgm:ptLst>
  <dgm:cxnLst>
    <dgm:cxn modelId="{1DFFAC1D-45BD-4215-B361-0FBE69EADF21}" type="presOf" srcId="{28A8EA83-0718-4C2D-AF8A-F279309154E3}" destId="{33BF8352-7B89-4438-A151-E68A1E95AD93}" srcOrd="0" destOrd="0" presId="urn:microsoft.com/office/officeart/2005/8/layout/list1"/>
    <dgm:cxn modelId="{D47152F4-7628-40C2-8FFC-804ABE4DDA40}" srcId="{28A8EA83-0718-4C2D-AF8A-F279309154E3}" destId="{781AD7BA-F8E4-4BF5-BE71-A1C3C033A699}" srcOrd="3" destOrd="0" parTransId="{F49082C5-EFE3-4F07-883A-EB7A2EB20C96}" sibTransId="{01CE815D-3976-47DC-8B4B-5F75DBA9B920}"/>
    <dgm:cxn modelId="{80AAA830-1681-4AA3-A0D9-901255E6BB8D}" type="presOf" srcId="{DC421549-1C07-4AFE-A260-6118428D8EA8}" destId="{E5E37291-79F2-419B-BC15-937EA7E5B301}" srcOrd="0" destOrd="0" presId="urn:microsoft.com/office/officeart/2005/8/layout/list1"/>
    <dgm:cxn modelId="{0223E8C4-864A-476C-87BA-53872AB87120}" srcId="{28A8EA83-0718-4C2D-AF8A-F279309154E3}" destId="{0254C19F-9794-49DF-A1F5-8B4D63A225B7}" srcOrd="1" destOrd="0" parTransId="{12200F6A-93C9-42D9-A596-3A470A8769E8}" sibTransId="{A171A75F-58D0-4ED4-A580-1F236CD39CC4}"/>
    <dgm:cxn modelId="{4F32EEBC-7179-4646-91B4-A8F2F153C4E1}" type="presOf" srcId="{FB44DE2C-52AE-4FC6-95F5-E674C32FBF54}" destId="{7E73944A-1DB0-472E-9161-6D2D85D686AD}" srcOrd="1" destOrd="0" presId="urn:microsoft.com/office/officeart/2005/8/layout/list1"/>
    <dgm:cxn modelId="{F887F1E2-7C82-4641-BE60-B02591083EB9}" type="presOf" srcId="{FB44DE2C-52AE-4FC6-95F5-E674C32FBF54}" destId="{C0EC3896-1D83-4292-826A-B0EA27585D05}" srcOrd="0" destOrd="0" presId="urn:microsoft.com/office/officeart/2005/8/layout/list1"/>
    <dgm:cxn modelId="{C4F20A04-E2C4-48B9-9875-15612A2F3ADA}" type="presOf" srcId="{781AD7BA-F8E4-4BF5-BE71-A1C3C033A699}" destId="{C73EA5BB-327D-472D-AFD7-FC0A52FF0E46}" srcOrd="1" destOrd="0" presId="urn:microsoft.com/office/officeart/2005/8/layout/list1"/>
    <dgm:cxn modelId="{9AB8AEFA-59B2-4E50-8980-A065E9A403B2}" srcId="{28A8EA83-0718-4C2D-AF8A-F279309154E3}" destId="{038B2A0B-BD49-457C-8B94-8E57D3FDC208}" srcOrd="4" destOrd="0" parTransId="{7141AF01-AE70-47C8-BE24-BDE41A563F53}" sibTransId="{A4E3AC2B-4E6F-4F07-B820-925A297D74CF}"/>
    <dgm:cxn modelId="{84953FA0-A163-4A01-BBEA-550F39A77037}" type="presOf" srcId="{57AB669C-3204-41EC-A8E0-C00603296B3A}" destId="{5CD1A5AE-4361-471F-8505-3C71A8C91F10}" srcOrd="0" destOrd="0" presId="urn:microsoft.com/office/officeart/2005/8/layout/list1"/>
    <dgm:cxn modelId="{DEA59975-9933-4667-9744-E1E3B0BA123C}" type="presOf" srcId="{57AB669C-3204-41EC-A8E0-C00603296B3A}" destId="{8AA18C96-6712-4912-ACAC-76F88FE0EFD7}" srcOrd="1" destOrd="0" presId="urn:microsoft.com/office/officeart/2005/8/layout/list1"/>
    <dgm:cxn modelId="{FB78917E-C15E-46C7-ADF2-7C89537113F3}" srcId="{28A8EA83-0718-4C2D-AF8A-F279309154E3}" destId="{FB44DE2C-52AE-4FC6-95F5-E674C32FBF54}" srcOrd="2" destOrd="0" parTransId="{89518899-C473-4DDD-B4C9-1CE2E2E74C11}" sibTransId="{195022AD-8BA7-4CC0-B103-BA91CB22B8F5}"/>
    <dgm:cxn modelId="{2E496BA2-2CC0-4641-B21E-5DFEA4755FF5}" type="presOf" srcId="{DC421549-1C07-4AFE-A260-6118428D8EA8}" destId="{7AC75A92-A018-4AD1-BEE9-7D86C02D514B}" srcOrd="1" destOrd="0" presId="urn:microsoft.com/office/officeart/2005/8/layout/list1"/>
    <dgm:cxn modelId="{0F421D0B-06FD-4641-8184-BC04CCC90870}" type="presOf" srcId="{038B2A0B-BD49-457C-8B94-8E57D3FDC208}" destId="{4F643F5E-F4AB-4252-926D-8298A2F044C9}" srcOrd="1" destOrd="0" presId="urn:microsoft.com/office/officeart/2005/8/layout/list1"/>
    <dgm:cxn modelId="{2F7E6CBC-F3C2-41D5-8BCF-4E8818B6E251}" type="presOf" srcId="{781AD7BA-F8E4-4BF5-BE71-A1C3C033A699}" destId="{931C77DE-3335-420F-9124-EBFF45A8DD43}" srcOrd="0" destOrd="0" presId="urn:microsoft.com/office/officeart/2005/8/layout/list1"/>
    <dgm:cxn modelId="{F38B4D38-DD21-4D9D-AD94-89CB651256F9}" srcId="{28A8EA83-0718-4C2D-AF8A-F279309154E3}" destId="{57AB669C-3204-41EC-A8E0-C00603296B3A}" srcOrd="0" destOrd="0" parTransId="{2264A8D4-ADA4-440E-8F0D-0CAD2DB666FC}" sibTransId="{269722E3-390E-4CAC-8388-F2D8800410B1}"/>
    <dgm:cxn modelId="{BFC0E7C5-E569-4387-8AC1-09E3F244F981}" type="presOf" srcId="{0254C19F-9794-49DF-A1F5-8B4D63A225B7}" destId="{39676E65-14B8-4C66-BED9-A1054EA72263}" srcOrd="0" destOrd="0" presId="urn:microsoft.com/office/officeart/2005/8/layout/list1"/>
    <dgm:cxn modelId="{E1799FBC-7C7C-4734-AD19-37C2F1360F12}" type="presOf" srcId="{038B2A0B-BD49-457C-8B94-8E57D3FDC208}" destId="{1142B339-2392-49FE-A944-71C5D5D42DE0}" srcOrd="0" destOrd="0" presId="urn:microsoft.com/office/officeart/2005/8/layout/list1"/>
    <dgm:cxn modelId="{A55EC8D7-131B-4BC5-B2F9-62ECFDDEA25A}" srcId="{28A8EA83-0718-4C2D-AF8A-F279309154E3}" destId="{DC421549-1C07-4AFE-A260-6118428D8EA8}" srcOrd="5" destOrd="0" parTransId="{D77660A6-4A23-480E-8FC8-C0A4D9601DD0}" sibTransId="{C0C4BFED-0E53-4EA9-99E4-8D10BF6FF3FA}"/>
    <dgm:cxn modelId="{45DE73FC-35F3-4598-AD64-A8E4252E8FFA}" type="presOf" srcId="{0254C19F-9794-49DF-A1F5-8B4D63A225B7}" destId="{7E95B65B-94B3-47E1-A13C-94006C234934}" srcOrd="1" destOrd="0" presId="urn:microsoft.com/office/officeart/2005/8/layout/list1"/>
    <dgm:cxn modelId="{4EC7B8CB-0B95-4D63-B942-EBC8BD86C65C}" type="presParOf" srcId="{33BF8352-7B89-4438-A151-E68A1E95AD93}" destId="{3C7A62CC-7557-4E68-8F78-6B8B74CA155E}" srcOrd="0" destOrd="0" presId="urn:microsoft.com/office/officeart/2005/8/layout/list1"/>
    <dgm:cxn modelId="{20EAD285-DE91-4D55-9A53-F4200634E094}" type="presParOf" srcId="{3C7A62CC-7557-4E68-8F78-6B8B74CA155E}" destId="{5CD1A5AE-4361-471F-8505-3C71A8C91F10}" srcOrd="0" destOrd="0" presId="urn:microsoft.com/office/officeart/2005/8/layout/list1"/>
    <dgm:cxn modelId="{1CE370FE-9A33-4202-BE94-800F27C0675E}" type="presParOf" srcId="{3C7A62CC-7557-4E68-8F78-6B8B74CA155E}" destId="{8AA18C96-6712-4912-ACAC-76F88FE0EFD7}" srcOrd="1" destOrd="0" presId="urn:microsoft.com/office/officeart/2005/8/layout/list1"/>
    <dgm:cxn modelId="{9BB1446A-062A-4D01-800A-3DE49B2D22B0}" type="presParOf" srcId="{33BF8352-7B89-4438-A151-E68A1E95AD93}" destId="{FA0CF761-D21B-46F4-B764-6A1B4A402EA1}" srcOrd="1" destOrd="0" presId="urn:microsoft.com/office/officeart/2005/8/layout/list1"/>
    <dgm:cxn modelId="{A258584A-D8EA-434E-8B79-12D536E978D1}" type="presParOf" srcId="{33BF8352-7B89-4438-A151-E68A1E95AD93}" destId="{FF5838D6-38F9-455D-8B52-3BCC04613C1B}" srcOrd="2" destOrd="0" presId="urn:microsoft.com/office/officeart/2005/8/layout/list1"/>
    <dgm:cxn modelId="{1A216585-341C-43A5-BAC8-1DA0E09B8121}" type="presParOf" srcId="{33BF8352-7B89-4438-A151-E68A1E95AD93}" destId="{494DA8D4-4549-4F2A-8E2E-458073F2E343}" srcOrd="3" destOrd="0" presId="urn:microsoft.com/office/officeart/2005/8/layout/list1"/>
    <dgm:cxn modelId="{4BC83446-B05E-43C4-817E-D22F015E881E}" type="presParOf" srcId="{33BF8352-7B89-4438-A151-E68A1E95AD93}" destId="{A227A539-86B4-4B73-B7F8-ECE04BF84BB0}" srcOrd="4" destOrd="0" presId="urn:microsoft.com/office/officeart/2005/8/layout/list1"/>
    <dgm:cxn modelId="{80116E7C-3296-4B83-894C-FC38E02FFA96}" type="presParOf" srcId="{A227A539-86B4-4B73-B7F8-ECE04BF84BB0}" destId="{39676E65-14B8-4C66-BED9-A1054EA72263}" srcOrd="0" destOrd="0" presId="urn:microsoft.com/office/officeart/2005/8/layout/list1"/>
    <dgm:cxn modelId="{1A00D4C1-5A0A-480D-9963-924208070C65}" type="presParOf" srcId="{A227A539-86B4-4B73-B7F8-ECE04BF84BB0}" destId="{7E95B65B-94B3-47E1-A13C-94006C234934}" srcOrd="1" destOrd="0" presId="urn:microsoft.com/office/officeart/2005/8/layout/list1"/>
    <dgm:cxn modelId="{5CC57AC3-371D-4A4C-82A7-7829A3F62D4B}" type="presParOf" srcId="{33BF8352-7B89-4438-A151-E68A1E95AD93}" destId="{66F84208-F0AE-48F7-A705-BEA27451D5D9}" srcOrd="5" destOrd="0" presId="urn:microsoft.com/office/officeart/2005/8/layout/list1"/>
    <dgm:cxn modelId="{0325413E-13A5-4AD2-9DD6-5DDE03879999}" type="presParOf" srcId="{33BF8352-7B89-4438-A151-E68A1E95AD93}" destId="{ABF09CA6-09DB-48FF-8C46-C099B0A061A4}" srcOrd="6" destOrd="0" presId="urn:microsoft.com/office/officeart/2005/8/layout/list1"/>
    <dgm:cxn modelId="{8CC336E5-CE87-4913-BDDA-DCA819373476}" type="presParOf" srcId="{33BF8352-7B89-4438-A151-E68A1E95AD93}" destId="{51F7EBFC-7EA5-4A69-BE9A-5D96A06ED1CF}" srcOrd="7" destOrd="0" presId="urn:microsoft.com/office/officeart/2005/8/layout/list1"/>
    <dgm:cxn modelId="{434BEB63-39A7-4D08-9EB5-46F8E79AD056}" type="presParOf" srcId="{33BF8352-7B89-4438-A151-E68A1E95AD93}" destId="{F58E4A8B-CB9E-483C-8786-FD38B6DB23F7}" srcOrd="8" destOrd="0" presId="urn:microsoft.com/office/officeart/2005/8/layout/list1"/>
    <dgm:cxn modelId="{14ABAEA2-F720-4FA2-A9BD-C270E74E7DB5}" type="presParOf" srcId="{F58E4A8B-CB9E-483C-8786-FD38B6DB23F7}" destId="{C0EC3896-1D83-4292-826A-B0EA27585D05}" srcOrd="0" destOrd="0" presId="urn:microsoft.com/office/officeart/2005/8/layout/list1"/>
    <dgm:cxn modelId="{820E78D0-0C52-44DD-A050-AA7ECB295C34}" type="presParOf" srcId="{F58E4A8B-CB9E-483C-8786-FD38B6DB23F7}" destId="{7E73944A-1DB0-472E-9161-6D2D85D686AD}" srcOrd="1" destOrd="0" presId="urn:microsoft.com/office/officeart/2005/8/layout/list1"/>
    <dgm:cxn modelId="{4DEC5440-CCFA-4783-B513-5DF44D3533C0}" type="presParOf" srcId="{33BF8352-7B89-4438-A151-E68A1E95AD93}" destId="{0879DF8E-AD78-43E4-AFE8-E03428680D00}" srcOrd="9" destOrd="0" presId="urn:microsoft.com/office/officeart/2005/8/layout/list1"/>
    <dgm:cxn modelId="{10DD8262-032D-4030-81E9-4938FFE83225}" type="presParOf" srcId="{33BF8352-7B89-4438-A151-E68A1E95AD93}" destId="{76462960-4363-48D3-B02F-2A79FD4AFF87}" srcOrd="10" destOrd="0" presId="urn:microsoft.com/office/officeart/2005/8/layout/list1"/>
    <dgm:cxn modelId="{53C02E6E-C889-4477-BD3B-E988E6CB5CB1}" type="presParOf" srcId="{33BF8352-7B89-4438-A151-E68A1E95AD93}" destId="{62CB17A5-DCA2-432B-B18B-3A4A56C622D9}" srcOrd="11" destOrd="0" presId="urn:microsoft.com/office/officeart/2005/8/layout/list1"/>
    <dgm:cxn modelId="{09878300-7DF5-4D49-B21C-8044F2DE13DE}" type="presParOf" srcId="{33BF8352-7B89-4438-A151-E68A1E95AD93}" destId="{72958BE0-E855-4AA1-9770-E214EFF060DB}" srcOrd="12" destOrd="0" presId="urn:microsoft.com/office/officeart/2005/8/layout/list1"/>
    <dgm:cxn modelId="{5E37ECCE-A2DE-4692-B041-0D82BDD1C380}" type="presParOf" srcId="{72958BE0-E855-4AA1-9770-E214EFF060DB}" destId="{931C77DE-3335-420F-9124-EBFF45A8DD43}" srcOrd="0" destOrd="0" presId="urn:microsoft.com/office/officeart/2005/8/layout/list1"/>
    <dgm:cxn modelId="{DA2E3268-9B26-4617-A629-BD7F0E89F59C}" type="presParOf" srcId="{72958BE0-E855-4AA1-9770-E214EFF060DB}" destId="{C73EA5BB-327D-472D-AFD7-FC0A52FF0E46}" srcOrd="1" destOrd="0" presId="urn:microsoft.com/office/officeart/2005/8/layout/list1"/>
    <dgm:cxn modelId="{FC91087A-335C-4792-A4B2-2D3570B55B2A}" type="presParOf" srcId="{33BF8352-7B89-4438-A151-E68A1E95AD93}" destId="{578E56F3-D665-40F0-8EA8-4EEC6A16CCCD}" srcOrd="13" destOrd="0" presId="urn:microsoft.com/office/officeart/2005/8/layout/list1"/>
    <dgm:cxn modelId="{342E1CE2-2B4C-4CE8-8BB7-7D9E9C918DD8}" type="presParOf" srcId="{33BF8352-7B89-4438-A151-E68A1E95AD93}" destId="{80C8514F-F29C-4B51-80F7-4F426DAB5B7B}" srcOrd="14" destOrd="0" presId="urn:microsoft.com/office/officeart/2005/8/layout/list1"/>
    <dgm:cxn modelId="{FC7CD982-D926-4E14-98CD-F543C227CA00}" type="presParOf" srcId="{33BF8352-7B89-4438-A151-E68A1E95AD93}" destId="{21B65728-8AB3-4D66-B9E1-4D2F8F5A90F7}" srcOrd="15" destOrd="0" presId="urn:microsoft.com/office/officeart/2005/8/layout/list1"/>
    <dgm:cxn modelId="{E1C89C27-5D08-4D17-BDCF-9486BF4ACF6A}" type="presParOf" srcId="{33BF8352-7B89-4438-A151-E68A1E95AD93}" destId="{6C2C62D5-6E80-4879-988D-F0BE0ED8F3C2}" srcOrd="16" destOrd="0" presId="urn:microsoft.com/office/officeart/2005/8/layout/list1"/>
    <dgm:cxn modelId="{CFC49B41-405D-45B7-B6E0-F1CFB5DA4B7A}" type="presParOf" srcId="{6C2C62D5-6E80-4879-988D-F0BE0ED8F3C2}" destId="{1142B339-2392-49FE-A944-71C5D5D42DE0}" srcOrd="0" destOrd="0" presId="urn:microsoft.com/office/officeart/2005/8/layout/list1"/>
    <dgm:cxn modelId="{FFBA84A5-9CB1-4C85-A35D-91AC994D1445}" type="presParOf" srcId="{6C2C62D5-6E80-4879-988D-F0BE0ED8F3C2}" destId="{4F643F5E-F4AB-4252-926D-8298A2F044C9}" srcOrd="1" destOrd="0" presId="urn:microsoft.com/office/officeart/2005/8/layout/list1"/>
    <dgm:cxn modelId="{B06945CD-FCFE-436C-BEB5-823AC155E6D5}" type="presParOf" srcId="{33BF8352-7B89-4438-A151-E68A1E95AD93}" destId="{98A3FACD-518C-4ADB-BA69-2BCFE30BEE27}" srcOrd="17" destOrd="0" presId="urn:microsoft.com/office/officeart/2005/8/layout/list1"/>
    <dgm:cxn modelId="{D603921B-E10E-4FC3-811A-1D6042BE97D9}" type="presParOf" srcId="{33BF8352-7B89-4438-A151-E68A1E95AD93}" destId="{B3BD3212-346D-4064-847D-829177545358}" srcOrd="18" destOrd="0" presId="urn:microsoft.com/office/officeart/2005/8/layout/list1"/>
    <dgm:cxn modelId="{CA1629E7-0151-40CE-B0C4-59A50A2128D9}" type="presParOf" srcId="{33BF8352-7B89-4438-A151-E68A1E95AD93}" destId="{CD3AAA33-B1D1-4351-B79D-409CF50FDCC6}" srcOrd="19" destOrd="0" presId="urn:microsoft.com/office/officeart/2005/8/layout/list1"/>
    <dgm:cxn modelId="{59CF0B7F-6DDD-4287-BFD3-D4C24D311C47}" type="presParOf" srcId="{33BF8352-7B89-4438-A151-E68A1E95AD93}" destId="{0EEB5E5F-6008-4942-8A4A-2EF1C60D75B2}" srcOrd="20" destOrd="0" presId="urn:microsoft.com/office/officeart/2005/8/layout/list1"/>
    <dgm:cxn modelId="{766DCA21-790A-4EAD-84AD-BE7629078449}" type="presParOf" srcId="{0EEB5E5F-6008-4942-8A4A-2EF1C60D75B2}" destId="{E5E37291-79F2-419B-BC15-937EA7E5B301}" srcOrd="0" destOrd="0" presId="urn:microsoft.com/office/officeart/2005/8/layout/list1"/>
    <dgm:cxn modelId="{C6730949-0EA7-4434-B6BA-D2A6F0441D44}" type="presParOf" srcId="{0EEB5E5F-6008-4942-8A4A-2EF1C60D75B2}" destId="{7AC75A92-A018-4AD1-BEE9-7D86C02D514B}" srcOrd="1" destOrd="0" presId="urn:microsoft.com/office/officeart/2005/8/layout/list1"/>
    <dgm:cxn modelId="{0AF2419B-A01E-4BC6-A305-329CEA36855C}" type="presParOf" srcId="{33BF8352-7B89-4438-A151-E68A1E95AD93}" destId="{922613A7-FE29-4718-B4BD-A2880519ACA2}" srcOrd="21" destOrd="0" presId="urn:microsoft.com/office/officeart/2005/8/layout/list1"/>
    <dgm:cxn modelId="{C3439BE7-0931-47A2-B88C-AD80B0A8F1E3}" type="presParOf" srcId="{33BF8352-7B89-4438-A151-E68A1E95AD93}" destId="{BAD6B32E-8888-4B6F-9A3B-9A0C1C84A285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838D6-38F9-455D-8B52-3BCC04613C1B}">
      <dsp:nvSpPr>
        <dsp:cNvPr id="0" name=""/>
        <dsp:cNvSpPr/>
      </dsp:nvSpPr>
      <dsp:spPr>
        <a:xfrm>
          <a:off x="0" y="142096"/>
          <a:ext cx="8509001" cy="2476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18C96-6712-4912-ACAC-76F88FE0EFD7}">
      <dsp:nvSpPr>
        <dsp:cNvPr id="0" name=""/>
        <dsp:cNvSpPr/>
      </dsp:nvSpPr>
      <dsp:spPr>
        <a:xfrm>
          <a:off x="253985" y="268587"/>
          <a:ext cx="8044397" cy="10257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34" tIns="0" rIns="2251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мониторинг деятельности </a:t>
          </a:r>
          <a:r>
            <a:rPr lang="ru-RU" sz="1800" b="0" i="1" kern="1200" dirty="0" smtClean="0">
              <a:solidFill>
                <a:schemeClr val="tx2"/>
              </a:solidFill>
            </a:rPr>
            <a:t>бракеражных комиссий;</a:t>
          </a:r>
          <a:endParaRPr lang="ru-RU" sz="1800" b="0" i="1" kern="1200" dirty="0">
            <a:solidFill>
              <a:schemeClr val="tx2"/>
            </a:solidFill>
          </a:endParaRPr>
        </a:p>
      </dsp:txBody>
      <dsp:txXfrm>
        <a:off x="254486" y="269088"/>
        <a:ext cx="8043395" cy="9255"/>
      </dsp:txXfrm>
    </dsp:sp>
    <dsp:sp modelId="{ABF09CA6-09DB-48FF-8C46-C099B0A061A4}">
      <dsp:nvSpPr>
        <dsp:cNvPr id="0" name=""/>
        <dsp:cNvSpPr/>
      </dsp:nvSpPr>
      <dsp:spPr>
        <a:xfrm>
          <a:off x="0" y="536196"/>
          <a:ext cx="8509001" cy="4269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5B65B-94B3-47E1-A13C-94006C234934}">
      <dsp:nvSpPr>
        <dsp:cNvPr id="0" name=""/>
        <dsp:cNvSpPr/>
      </dsp:nvSpPr>
      <dsp:spPr>
        <a:xfrm>
          <a:off x="220180" y="694234"/>
          <a:ext cx="8161980" cy="12118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34" tIns="0" rIns="2251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контроль за организацией </a:t>
          </a:r>
          <a:r>
            <a:rPr lang="ru-RU" sz="1800" b="0" i="1" kern="1200" dirty="0" smtClean="0">
              <a:solidFill>
                <a:schemeClr val="tx2"/>
              </a:solidFill>
            </a:rPr>
            <a:t>питания детей</a:t>
          </a:r>
          <a:r>
            <a:rPr lang="ru-RU" sz="1800" b="0" i="1" kern="1200" dirty="0" smtClean="0">
              <a:solidFill>
                <a:schemeClr val="tx2"/>
              </a:solidFill>
              <a:latin typeface="Arial Narrow" pitchFamily="34" charset="0"/>
            </a:rPr>
            <a:t>; </a:t>
          </a:r>
        </a:p>
      </dsp:txBody>
      <dsp:txXfrm>
        <a:off x="220772" y="694826"/>
        <a:ext cx="8160796" cy="10934"/>
      </dsp:txXfrm>
    </dsp:sp>
    <dsp:sp modelId="{76462960-4363-48D3-B02F-2A79FD4AFF87}">
      <dsp:nvSpPr>
        <dsp:cNvPr id="0" name=""/>
        <dsp:cNvSpPr/>
      </dsp:nvSpPr>
      <dsp:spPr>
        <a:xfrm>
          <a:off x="0" y="1182588"/>
          <a:ext cx="8509001" cy="4325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3944A-1DB0-472E-9161-6D2D85D686AD}">
      <dsp:nvSpPr>
        <dsp:cNvPr id="0" name=""/>
        <dsp:cNvSpPr/>
      </dsp:nvSpPr>
      <dsp:spPr>
        <a:xfrm>
          <a:off x="201660" y="1383091"/>
          <a:ext cx="8247824" cy="26863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34" tIns="0" rIns="2251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содействие в решении актуальных вопросов </a:t>
          </a:r>
          <a:r>
            <a:rPr lang="ru-RU" sz="1800" b="0" i="1" kern="1200" dirty="0" smtClean="0">
              <a:solidFill>
                <a:schemeClr val="tx2"/>
              </a:solidFill>
            </a:rPr>
            <a:t>в сфере организации питания детей региона;</a:t>
          </a:r>
          <a:endParaRPr lang="ru-RU" sz="1800" b="0" i="1" kern="1200" dirty="0" smtClean="0">
            <a:solidFill>
              <a:schemeClr val="tx2"/>
            </a:solidFill>
            <a:latin typeface="Arial Narrow" pitchFamily="34" charset="0"/>
          </a:endParaRPr>
        </a:p>
      </dsp:txBody>
      <dsp:txXfrm>
        <a:off x="202971" y="1384402"/>
        <a:ext cx="8245202" cy="24241"/>
      </dsp:txXfrm>
    </dsp:sp>
    <dsp:sp modelId="{80C8514F-F29C-4B51-80F7-4F426DAB5B7B}">
      <dsp:nvSpPr>
        <dsp:cNvPr id="0" name=""/>
        <dsp:cNvSpPr/>
      </dsp:nvSpPr>
      <dsp:spPr>
        <a:xfrm>
          <a:off x="0" y="1779087"/>
          <a:ext cx="8509001" cy="6729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EA5BB-327D-472D-AFD7-FC0A52FF0E46}">
      <dsp:nvSpPr>
        <dsp:cNvPr id="0" name=""/>
        <dsp:cNvSpPr/>
      </dsp:nvSpPr>
      <dsp:spPr>
        <a:xfrm>
          <a:off x="225504" y="2093022"/>
          <a:ext cx="8214793" cy="16912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34" tIns="0" rIns="2251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разработка предложений по реализации </a:t>
          </a:r>
          <a:r>
            <a:rPr lang="ru-RU" sz="1800" b="0" i="1" kern="1200" dirty="0" smtClean="0">
              <a:solidFill>
                <a:schemeClr val="tx2"/>
              </a:solidFill>
            </a:rPr>
            <a:t>государственной политики  в области сохранения здоровья обучающихся и воспитанников в организациях образования</a:t>
          </a:r>
          <a:r>
            <a:rPr lang="ru-RU" sz="1800" b="0" i="1" kern="1200" dirty="0" smtClean="0">
              <a:solidFill>
                <a:schemeClr val="tx2"/>
              </a:solidFill>
              <a:latin typeface="Arial Narrow" pitchFamily="34" charset="0"/>
            </a:rPr>
            <a:t>;</a:t>
          </a:r>
          <a:endParaRPr lang="ru-RU" sz="1800" b="0" i="1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226330" y="2093848"/>
        <a:ext cx="8213141" cy="15260"/>
      </dsp:txXfrm>
    </dsp:sp>
    <dsp:sp modelId="{B3BD3212-346D-4064-847D-829177545358}">
      <dsp:nvSpPr>
        <dsp:cNvPr id="0" name=""/>
        <dsp:cNvSpPr/>
      </dsp:nvSpPr>
      <dsp:spPr>
        <a:xfrm>
          <a:off x="0" y="2527541"/>
          <a:ext cx="8509001" cy="5341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43F5E-F4AB-4252-926D-8298A2F044C9}">
      <dsp:nvSpPr>
        <dsp:cNvPr id="0" name=""/>
        <dsp:cNvSpPr/>
      </dsp:nvSpPr>
      <dsp:spPr>
        <a:xfrm>
          <a:off x="250380" y="2771646"/>
          <a:ext cx="8181735" cy="16219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34" tIns="0" rIns="2251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мониторинг деятельности организаций </a:t>
          </a:r>
          <a:r>
            <a:rPr lang="ru-RU" sz="1800" b="0" i="1" kern="1200" dirty="0" smtClean="0">
              <a:solidFill>
                <a:schemeClr val="tx2"/>
              </a:solidFill>
            </a:rPr>
            <a:t>образования по вопросам </a:t>
          </a:r>
          <a:r>
            <a:rPr lang="ru-RU" sz="1800" b="1" i="1" kern="1200" dirty="0" smtClean="0">
              <a:solidFill>
                <a:schemeClr val="tx2"/>
              </a:solidFill>
            </a:rPr>
            <a:t>пропаганды здорового питания </a:t>
          </a:r>
          <a:r>
            <a:rPr lang="ru-RU" sz="1800" b="0" i="1" kern="1200" dirty="0" smtClean="0">
              <a:solidFill>
                <a:schemeClr val="tx2"/>
              </a:solidFill>
            </a:rPr>
            <a:t>детей и формирования культуры питания;  </a:t>
          </a:r>
          <a:endParaRPr lang="ru-RU" sz="1800" b="0" i="1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251172" y="2772438"/>
        <a:ext cx="8180151" cy="14635"/>
      </dsp:txXfrm>
    </dsp:sp>
    <dsp:sp modelId="{BAD6B32E-8888-4B6F-9A3B-9A0C1C84A285}">
      <dsp:nvSpPr>
        <dsp:cNvPr id="0" name=""/>
        <dsp:cNvSpPr/>
      </dsp:nvSpPr>
      <dsp:spPr>
        <a:xfrm>
          <a:off x="0" y="3171341"/>
          <a:ext cx="8509001" cy="6874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75A92-A018-4AD1-BEE9-7D86C02D514B}">
      <dsp:nvSpPr>
        <dsp:cNvPr id="0" name=""/>
        <dsp:cNvSpPr/>
      </dsp:nvSpPr>
      <dsp:spPr>
        <a:xfrm>
          <a:off x="285918" y="3487238"/>
          <a:ext cx="8141058" cy="15993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34" tIns="0" rIns="22513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ведение учета поставщиков услуг с грубыми нарушениями </a:t>
          </a:r>
          <a:r>
            <a:rPr lang="ru-RU" sz="1800" b="0" i="1" kern="1200" dirty="0" smtClean="0">
              <a:solidFill>
                <a:schemeClr val="tx2"/>
              </a:solidFill>
            </a:rPr>
            <a:t>нормативных правовых актов в сфере санитарно-эпидемиологического благополучия населения</a:t>
          </a:r>
          <a:endParaRPr lang="ru-RU" sz="1800" b="0" i="1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286699" y="3488019"/>
        <a:ext cx="8139496" cy="14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838D6-38F9-455D-8B52-3BCC04613C1B}">
      <dsp:nvSpPr>
        <dsp:cNvPr id="0" name=""/>
        <dsp:cNvSpPr/>
      </dsp:nvSpPr>
      <dsp:spPr>
        <a:xfrm>
          <a:off x="0" y="175045"/>
          <a:ext cx="8388816" cy="34005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A18C96-6712-4912-ACAC-76F88FE0EFD7}">
      <dsp:nvSpPr>
        <dsp:cNvPr id="0" name=""/>
        <dsp:cNvSpPr/>
      </dsp:nvSpPr>
      <dsp:spPr>
        <a:xfrm>
          <a:off x="419440" y="222900"/>
          <a:ext cx="6824285" cy="177120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54" tIns="0" rIns="2219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мониторинг ассортимента </a:t>
          </a:r>
          <a:r>
            <a:rPr lang="ru-RU" sz="1800" b="0" i="1" kern="1200" dirty="0" smtClean="0">
              <a:solidFill>
                <a:schemeClr val="tx2"/>
              </a:solidFill>
            </a:rPr>
            <a:t>продукции</a:t>
          </a:r>
          <a:endParaRPr lang="ru-RU" sz="1800" b="0" i="1" kern="1200" dirty="0">
            <a:solidFill>
              <a:schemeClr val="tx2"/>
            </a:solidFill>
          </a:endParaRPr>
        </a:p>
      </dsp:txBody>
      <dsp:txXfrm>
        <a:off x="428086" y="231546"/>
        <a:ext cx="6806993" cy="159828"/>
      </dsp:txXfrm>
    </dsp:sp>
    <dsp:sp modelId="{ABF09CA6-09DB-48FF-8C46-C099B0A061A4}">
      <dsp:nvSpPr>
        <dsp:cNvPr id="0" name=""/>
        <dsp:cNvSpPr/>
      </dsp:nvSpPr>
      <dsp:spPr>
        <a:xfrm>
          <a:off x="0" y="779411"/>
          <a:ext cx="8388816" cy="5102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5B65B-94B3-47E1-A13C-94006C234934}">
      <dsp:nvSpPr>
        <dsp:cNvPr id="0" name=""/>
        <dsp:cNvSpPr/>
      </dsp:nvSpPr>
      <dsp:spPr>
        <a:xfrm>
          <a:off x="272736" y="714091"/>
          <a:ext cx="8070669" cy="302963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54" tIns="0" rIns="2219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1" kern="1200" dirty="0" smtClean="0">
            <a:solidFill>
              <a:schemeClr val="tx2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прием рекомендаций </a:t>
          </a:r>
          <a:r>
            <a:rPr lang="ru-RU" sz="1800" b="0" i="1" kern="1200" dirty="0" smtClean="0">
              <a:solidFill>
                <a:schemeClr val="tx2"/>
              </a:solidFill>
            </a:rPr>
            <a:t>по качественному улучшению рациона питания детей рациона питания</a:t>
          </a:r>
          <a:endParaRPr lang="ru-RU" sz="1800" b="0" i="1" kern="1200" dirty="0" smtClean="0">
            <a:solidFill>
              <a:schemeClr val="tx2"/>
            </a:solidFill>
            <a:latin typeface="Arial Narrow" pitchFamily="34" charset="0"/>
          </a:endParaRPr>
        </a:p>
      </dsp:txBody>
      <dsp:txXfrm>
        <a:off x="287525" y="728880"/>
        <a:ext cx="8041091" cy="273385"/>
      </dsp:txXfrm>
    </dsp:sp>
    <dsp:sp modelId="{76462960-4363-48D3-B02F-2A79FD4AFF87}">
      <dsp:nvSpPr>
        <dsp:cNvPr id="0" name=""/>
        <dsp:cNvSpPr/>
      </dsp:nvSpPr>
      <dsp:spPr>
        <a:xfrm>
          <a:off x="0" y="1514845"/>
          <a:ext cx="8388816" cy="405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73944A-1DB0-472E-9161-6D2D85D686AD}">
      <dsp:nvSpPr>
        <dsp:cNvPr id="0" name=""/>
        <dsp:cNvSpPr/>
      </dsp:nvSpPr>
      <dsp:spPr>
        <a:xfrm>
          <a:off x="245766" y="1501514"/>
          <a:ext cx="8131328" cy="463856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54" tIns="0" rIns="2219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мониторинг</a:t>
          </a:r>
          <a:r>
            <a:rPr lang="ru-RU" sz="1800" b="0" i="1" kern="1200" dirty="0" smtClean="0">
              <a:solidFill>
                <a:schemeClr val="tx2"/>
              </a:solidFill>
            </a:rPr>
            <a:t> наличия соответствующих документов, удостоверяющих </a:t>
          </a:r>
          <a:r>
            <a:rPr lang="ru-RU" sz="1800" b="1" i="1" kern="1200" dirty="0" smtClean="0">
              <a:solidFill>
                <a:schemeClr val="tx2"/>
              </a:solidFill>
            </a:rPr>
            <a:t>качество и безопасность пищевой продукции</a:t>
          </a:r>
          <a:endParaRPr lang="ru-RU" sz="1800" b="1" i="1" kern="1200" dirty="0" smtClean="0">
            <a:solidFill>
              <a:schemeClr val="tx2"/>
            </a:solidFill>
            <a:latin typeface="Arial Narrow" pitchFamily="34" charset="0"/>
          </a:endParaRPr>
        </a:p>
      </dsp:txBody>
      <dsp:txXfrm>
        <a:off x="268410" y="1524158"/>
        <a:ext cx="8086040" cy="418568"/>
      </dsp:txXfrm>
    </dsp:sp>
    <dsp:sp modelId="{80C8514F-F29C-4B51-80F7-4F426DAB5B7B}">
      <dsp:nvSpPr>
        <dsp:cNvPr id="0" name=""/>
        <dsp:cNvSpPr/>
      </dsp:nvSpPr>
      <dsp:spPr>
        <a:xfrm>
          <a:off x="0" y="2102466"/>
          <a:ext cx="8388816" cy="5106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EA5BB-327D-472D-AFD7-FC0A52FF0E46}">
      <dsp:nvSpPr>
        <dsp:cNvPr id="0" name=""/>
        <dsp:cNvSpPr/>
      </dsp:nvSpPr>
      <dsp:spPr>
        <a:xfrm>
          <a:off x="222319" y="2241248"/>
          <a:ext cx="8098764" cy="292028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54" tIns="0" rIns="2219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визуальный осмотр </a:t>
          </a:r>
          <a:r>
            <a:rPr lang="ru-RU" sz="1800" b="0" i="1" kern="1200" dirty="0" smtClean="0">
              <a:solidFill>
                <a:schemeClr val="tx2"/>
              </a:solidFill>
            </a:rPr>
            <a:t>пищеблока, складских помещений, технологического оборудования и т.д. с просмотром записей с камер видеонаблюдения</a:t>
          </a:r>
          <a:endParaRPr lang="ru-RU" sz="1800" b="0" i="1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236575" y="2255504"/>
        <a:ext cx="8070252" cy="263516"/>
      </dsp:txXfrm>
    </dsp:sp>
    <dsp:sp modelId="{B3BD3212-346D-4064-847D-829177545358}">
      <dsp:nvSpPr>
        <dsp:cNvPr id="0" name=""/>
        <dsp:cNvSpPr/>
      </dsp:nvSpPr>
      <dsp:spPr>
        <a:xfrm>
          <a:off x="0" y="2886413"/>
          <a:ext cx="8388816" cy="374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43F5E-F4AB-4252-926D-8298A2F044C9}">
      <dsp:nvSpPr>
        <dsp:cNvPr id="0" name=""/>
        <dsp:cNvSpPr/>
      </dsp:nvSpPr>
      <dsp:spPr>
        <a:xfrm>
          <a:off x="246844" y="2944523"/>
          <a:ext cx="8066172" cy="280069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54" tIns="0" rIns="2219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изучение мнения детей</a:t>
          </a:r>
          <a:r>
            <a:rPr lang="ru-RU" sz="1800" b="0" i="1" kern="1200" dirty="0" smtClean="0">
              <a:solidFill>
                <a:schemeClr val="tx2"/>
              </a:solidFill>
            </a:rPr>
            <a:t>, родителей (законных представителей) </a:t>
          </a:r>
          <a:endParaRPr lang="ru-RU" sz="1800" b="0" i="1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260516" y="2958195"/>
        <a:ext cx="8038828" cy="252725"/>
      </dsp:txXfrm>
    </dsp:sp>
    <dsp:sp modelId="{BAD6B32E-8888-4B6F-9A3B-9A0C1C84A285}">
      <dsp:nvSpPr>
        <dsp:cNvPr id="0" name=""/>
        <dsp:cNvSpPr/>
      </dsp:nvSpPr>
      <dsp:spPr>
        <a:xfrm>
          <a:off x="0" y="3489445"/>
          <a:ext cx="8388816" cy="3610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75A92-A018-4AD1-BEE9-7D86C02D514B}">
      <dsp:nvSpPr>
        <dsp:cNvPr id="0" name=""/>
        <dsp:cNvSpPr/>
      </dsp:nvSpPr>
      <dsp:spPr>
        <a:xfrm>
          <a:off x="281880" y="3524029"/>
          <a:ext cx="8026070" cy="276158"/>
        </a:xfrm>
        <a:prstGeom prst="round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954" tIns="0" rIns="221954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1" kern="1200" dirty="0" smtClean="0">
              <a:solidFill>
                <a:schemeClr val="tx2"/>
              </a:solidFill>
            </a:rPr>
            <a:t>- </a:t>
          </a:r>
          <a:r>
            <a:rPr lang="ru-RU" sz="1800" b="1" i="1" kern="1200" dirty="0" smtClean="0">
              <a:solidFill>
                <a:schemeClr val="tx2"/>
              </a:solidFill>
            </a:rPr>
            <a:t>участие в разработке предложений </a:t>
          </a:r>
          <a:r>
            <a:rPr lang="ru-RU" sz="1800" b="0" i="1" kern="1200" dirty="0" smtClean="0">
              <a:solidFill>
                <a:schemeClr val="tx2"/>
              </a:solidFill>
            </a:rPr>
            <a:t>и рекомендаций по улучшению качества питания</a:t>
          </a:r>
          <a:endParaRPr lang="ru-RU" sz="1800" b="0" i="1" kern="1200" dirty="0">
            <a:solidFill>
              <a:schemeClr val="tx2"/>
            </a:solidFill>
            <a:latin typeface="Arial Narrow" pitchFamily="34" charset="0"/>
          </a:endParaRPr>
        </a:p>
      </dsp:txBody>
      <dsp:txXfrm>
        <a:off x="295361" y="3537510"/>
        <a:ext cx="7999108" cy="249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45658" cy="498136"/>
          </a:xfrm>
          <a:prstGeom prst="rect">
            <a:avLst/>
          </a:prstGeom>
        </p:spPr>
        <p:txBody>
          <a:bodyPr vert="horz" lIns="90971" tIns="45487" rIns="90971" bIns="45487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8" cy="498136"/>
          </a:xfrm>
          <a:prstGeom prst="rect">
            <a:avLst/>
          </a:prstGeom>
        </p:spPr>
        <p:txBody>
          <a:bodyPr vert="horz" lIns="90971" tIns="45487" rIns="90971" bIns="45487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1" tIns="45487" rIns="90971" bIns="4548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0971" tIns="45487" rIns="90971" bIns="45487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30091"/>
            <a:ext cx="2945658" cy="498135"/>
          </a:xfrm>
          <a:prstGeom prst="rect">
            <a:avLst/>
          </a:prstGeom>
        </p:spPr>
        <p:txBody>
          <a:bodyPr vert="horz" lIns="90971" tIns="45487" rIns="90971" bIns="45487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1"/>
            <a:ext cx="2945658" cy="498135"/>
          </a:xfrm>
          <a:prstGeom prst="rect">
            <a:avLst/>
          </a:prstGeom>
        </p:spPr>
        <p:txBody>
          <a:bodyPr vert="horz" lIns="90971" tIns="45487" rIns="90971" bIns="45487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9144000" cy="594227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marL="134541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72CC-B295-4129-B710-5A7739F91D65}" type="datetime1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xmlns="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136654" cy="594227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13507E7F-BA85-4B7E-8E4D-DA994E72DD2E}"/>
              </a:ext>
            </a:extLst>
          </p:cNvPr>
          <p:cNvSpPr/>
          <p:nvPr userDrawn="1"/>
        </p:nvSpPr>
        <p:spPr>
          <a:xfrm flipH="1" flipV="1">
            <a:off x="8007346" y="3082"/>
            <a:ext cx="1136654" cy="591145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8488" y="4039248"/>
            <a:ext cx="478030" cy="273844"/>
          </a:xfrm>
        </p:spPr>
        <p:txBody>
          <a:bodyPr/>
          <a:lstStyle>
            <a:lvl1pPr algn="ctr">
              <a:defRPr sz="18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23" y="112011"/>
            <a:ext cx="401097" cy="405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p:transition spd="slow">
    <p:fade/>
  </p:transition>
  <p:extLst>
    <p:ext uri="{DCECCB84-F9BA-43D5-87BE-67443E8EF086}">
      <p15:sldGuideLst xmlns="" xmlns:p15="http://schemas.microsoft.com/office/powerpoint/2012/main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83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3E6A921D-89B1-4E3D-9858-775F135140A1}" type="datetime1">
              <a:rPr lang="ru-RU" smtClean="0"/>
              <a:pPr/>
              <a:t>31.03.2022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ransition spd="slow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468314" y="4245769"/>
            <a:ext cx="8135937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039115" y="241986"/>
            <a:ext cx="723881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МИНИСТЕРСТВО ОБРАЗОВАНИЯ И НАУКИ РЕСПУБЛИКИ КАЗАХСТАН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2"/>
                </a:solidFill>
                <a:latin typeface="Arial Narrow" panose="020B0606020202030204" pitchFamily="34" charset="0"/>
              </a:rPr>
              <a:t>КОМИТЕТ ПО ОХРАНЕ ПРАВ ДЕТЕЙ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962314" y="2506976"/>
            <a:ext cx="6181687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ОРГАНИЗАЦИЯ ШКОЛЬНОГО ПИТАНИЯ</a:t>
            </a:r>
            <a:endParaRPr lang="ru-RU" sz="2800" b="1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7" name="Picture 2" descr="C:\Users\stella.ibraeva\Desktop\56082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61" y="1053672"/>
            <a:ext cx="1968285" cy="1210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8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15" y="170713"/>
            <a:ext cx="801960" cy="69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C:\Users\User\Desktop\Рисунок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69" y="300083"/>
            <a:ext cx="597081" cy="50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0" y="4571947"/>
            <a:ext cx="9144000" cy="3385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2022 </a:t>
            </a: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86104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8801" y="3332431"/>
            <a:ext cx="360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i="1" dirty="0" smtClean="0">
                <a:solidFill>
                  <a:schemeClr val="tx2"/>
                </a:solidFill>
              </a:rPr>
              <a:t>-</a:t>
            </a:r>
            <a:r>
              <a:rPr lang="ru-RU" sz="18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i="1" dirty="0">
                <a:solidFill>
                  <a:schemeClr val="tx2"/>
                </a:solidFill>
              </a:rPr>
              <a:t>запрет на продление договоров </a:t>
            </a:r>
            <a:r>
              <a:rPr lang="ru-RU" sz="1800" i="1" dirty="0">
                <a:solidFill>
                  <a:schemeClr val="tx2"/>
                </a:solidFill>
              </a:rPr>
              <a:t>в случае выявления нарушений школьными комиссиями, </a:t>
            </a:r>
            <a:r>
              <a:rPr lang="ru-RU" sz="1800" i="1" dirty="0" smtClean="0">
                <a:solidFill>
                  <a:schemeClr val="tx2"/>
                </a:solidFill>
              </a:rPr>
              <a:t>МЭГ</a:t>
            </a:r>
            <a:endParaRPr lang="ru-RU" sz="1800" i="1" dirty="0">
              <a:solidFill>
                <a:schemeClr val="tx2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8314" y="4848167"/>
            <a:ext cx="8332786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57750" y="3352801"/>
            <a:ext cx="38195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i="1" dirty="0" smtClean="0">
                <a:solidFill>
                  <a:schemeClr val="tx2"/>
                </a:solidFill>
              </a:rPr>
              <a:t>- </a:t>
            </a:r>
            <a:r>
              <a:rPr lang="ru-RU" sz="1800" b="1" i="1" dirty="0">
                <a:solidFill>
                  <a:schemeClr val="tx2"/>
                </a:solidFill>
              </a:rPr>
              <a:t>объявление поставщика недобросовестным </a:t>
            </a:r>
            <a:r>
              <a:rPr lang="ru-RU" sz="1800" i="1" dirty="0">
                <a:solidFill>
                  <a:schemeClr val="tx2"/>
                </a:solidFill>
              </a:rPr>
              <a:t>поставщиком в судебном порядке</a:t>
            </a:r>
          </a:p>
        </p:txBody>
      </p:sp>
      <p:sp>
        <p:nvSpPr>
          <p:cNvPr id="2" name="AutoShape 2" descr="&amp;Dcy;&amp;icy;&amp;zcy;&amp;acy;&amp;jcy;&amp;ncy; &amp;icy;&amp;ncy;&amp;tcy;&amp;iecy;&amp;rcy;&amp;softcy;&amp;iecy;&amp;rcy;&amp;acy; &amp;shcy;&amp;kcy;&amp;ocy;&amp;lcy;&amp;softcy;&amp;ncy;&amp;ocy;&amp;jcy; &amp;scy;&amp;tcy;&amp;ocy;&amp;lcy;&amp;ocy;&amp;vcy;&amp;ocy;&amp;jcy; &amp;fcy;&amp;ocy;&amp;tcy;&amp;ocy; - &amp;Icy;&amp;ncy;&amp;tcy;&amp;iecy;&amp;rcy;&amp;ncy;&amp;iecy;&amp;tcy;-&amp;zhcy;&amp;ucy;&amp;rcy;&amp;ncy;&amp;acy;&amp;lcy; Inhomes"/>
          <p:cNvSpPr>
            <a:spLocks noChangeAspect="1" noChangeArrowheads="1"/>
          </p:cNvSpPr>
          <p:nvPr/>
        </p:nvSpPr>
        <p:spPr bwMode="auto">
          <a:xfrm>
            <a:off x="155575" y="-606028"/>
            <a:ext cx="270510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&amp;Dcy;&amp;icy;&amp;zcy;&amp;acy;&amp;jcy;&amp;ncy; &amp;icy;&amp;ncy;&amp;tcy;&amp;iecy;&amp;rcy;&amp;softcy;&amp;iecy;&amp;rcy;&amp;acy; &amp;shcy;&amp;kcy;&amp;ocy;&amp;lcy;&amp;softcy;&amp;ncy;&amp;ocy;&amp;jcy; &amp;scy;&amp;tcy;&amp;ocy;&amp;lcy;&amp;ocy;&amp;vcy;&amp;ocy;&amp;jcy; &amp;fcy;&amp;ocy;&amp;tcy;&amp;ocy; - &amp;Icy;&amp;ncy;&amp;tcy;&amp;iecy;&amp;rcy;&amp;ncy;&amp;iecy;&amp;tcy;-&amp;zhcy;&amp;ucy;&amp;rcy;&amp;ncy;&amp;acy;&amp;lcy; Inhomes"/>
          <p:cNvSpPr>
            <a:spLocks noChangeAspect="1" noChangeArrowheads="1"/>
          </p:cNvSpPr>
          <p:nvPr/>
        </p:nvSpPr>
        <p:spPr bwMode="auto">
          <a:xfrm>
            <a:off x="307975" y="-491728"/>
            <a:ext cx="270510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Picture 4" descr="C:\Users\stella.ibraeva\Desktop\500x3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16" y="1316982"/>
            <a:ext cx="1881758" cy="107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476501" y="888357"/>
            <a:ext cx="631507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800" i="1" dirty="0" smtClean="0">
                <a:solidFill>
                  <a:schemeClr val="tx2"/>
                </a:solidFill>
              </a:rPr>
              <a:t>постоянная отчетность </a:t>
            </a:r>
            <a:r>
              <a:rPr lang="ru-RU" sz="1800" b="1" i="1" dirty="0" smtClean="0">
                <a:solidFill>
                  <a:schemeClr val="tx2"/>
                </a:solidFill>
              </a:rPr>
              <a:t>о </a:t>
            </a:r>
            <a:r>
              <a:rPr lang="ru-RU" sz="1800" b="1" i="1" dirty="0">
                <a:solidFill>
                  <a:schemeClr val="tx2"/>
                </a:solidFill>
              </a:rPr>
              <a:t>качестве </a:t>
            </a:r>
            <a:r>
              <a:rPr lang="ru-RU" sz="1800" b="1" i="1" dirty="0" smtClean="0">
                <a:solidFill>
                  <a:schemeClr val="tx2"/>
                </a:solidFill>
              </a:rPr>
              <a:t>используемых </a:t>
            </a:r>
          </a:p>
          <a:p>
            <a:pPr algn="just"/>
            <a:r>
              <a:rPr lang="ru-RU" sz="1800" b="1" i="1" dirty="0" smtClean="0">
                <a:solidFill>
                  <a:schemeClr val="tx2"/>
                </a:solidFill>
              </a:rPr>
              <a:t>продуктов</a:t>
            </a:r>
            <a:r>
              <a:rPr lang="ru-RU" sz="1800" i="1" dirty="0" smtClean="0">
                <a:solidFill>
                  <a:schemeClr val="tx2"/>
                </a:solidFill>
              </a:rPr>
              <a:t> поставщиками услуг;</a:t>
            </a:r>
          </a:p>
          <a:p>
            <a:pPr marL="285750" indent="-285750" algn="just">
              <a:buFontTx/>
              <a:buChar char="-"/>
            </a:pPr>
            <a:r>
              <a:rPr lang="ru-RU" sz="1800" b="1" i="1" dirty="0" smtClean="0">
                <a:solidFill>
                  <a:schemeClr val="tx2"/>
                </a:solidFill>
              </a:rPr>
              <a:t>утверждение </a:t>
            </a:r>
            <a:r>
              <a:rPr lang="ru-RU" sz="1800" b="1" i="1" dirty="0">
                <a:solidFill>
                  <a:schemeClr val="tx2"/>
                </a:solidFill>
              </a:rPr>
              <a:t>директором школы </a:t>
            </a:r>
            <a:r>
              <a:rPr lang="kk-KZ" sz="1800" b="1" i="1" dirty="0">
                <a:solidFill>
                  <a:schemeClr val="tx2"/>
                </a:solidFill>
              </a:rPr>
              <a:t>ассортиментного </a:t>
            </a:r>
            <a:endParaRPr lang="kk-KZ" sz="1800" b="1" i="1" dirty="0" smtClean="0">
              <a:solidFill>
                <a:schemeClr val="tx2"/>
              </a:solidFill>
            </a:endParaRPr>
          </a:p>
          <a:p>
            <a:pPr algn="just"/>
            <a:r>
              <a:rPr lang="kk-KZ" sz="1800" b="1" i="1" dirty="0" smtClean="0">
                <a:solidFill>
                  <a:schemeClr val="tx2"/>
                </a:solidFill>
              </a:rPr>
              <a:t>перечня</a:t>
            </a:r>
            <a:r>
              <a:rPr lang="kk-KZ" sz="1800" i="1" dirty="0" smtClean="0">
                <a:solidFill>
                  <a:schemeClr val="tx2"/>
                </a:solidFill>
              </a:rPr>
              <a:t> </a:t>
            </a:r>
            <a:r>
              <a:rPr lang="kk-KZ" sz="1800" i="1" dirty="0">
                <a:solidFill>
                  <a:schemeClr val="tx2"/>
                </a:solidFill>
              </a:rPr>
              <a:t>выпускаемой </a:t>
            </a:r>
            <a:r>
              <a:rPr lang="kk-KZ" sz="1800" i="1" dirty="0" smtClean="0">
                <a:solidFill>
                  <a:schemeClr val="tx2"/>
                </a:solidFill>
              </a:rPr>
              <a:t>продукции;</a:t>
            </a:r>
            <a:endParaRPr lang="ru-RU" sz="1800" i="1" dirty="0">
              <a:solidFill>
                <a:schemeClr val="tx2"/>
              </a:solidFill>
            </a:endParaRPr>
          </a:p>
          <a:p>
            <a:pPr algn="just"/>
            <a:r>
              <a:rPr lang="kk-KZ" sz="1800" i="1" dirty="0" smtClean="0">
                <a:solidFill>
                  <a:schemeClr val="tx2"/>
                </a:solidFill>
              </a:rPr>
              <a:t>-  </a:t>
            </a:r>
            <a:r>
              <a:rPr lang="ru-RU" sz="1800" b="1" i="1" dirty="0" smtClean="0">
                <a:solidFill>
                  <a:schemeClr val="tx2"/>
                </a:solidFill>
              </a:rPr>
              <a:t>обеспечение доступа </a:t>
            </a:r>
            <a:r>
              <a:rPr lang="ru-RU" sz="1800" b="1" i="1" dirty="0">
                <a:solidFill>
                  <a:schemeClr val="tx2"/>
                </a:solidFill>
              </a:rPr>
              <a:t>на пищеблок </a:t>
            </a:r>
            <a:r>
              <a:rPr lang="ru-RU" sz="1800" i="1" dirty="0">
                <a:solidFill>
                  <a:schemeClr val="tx2"/>
                </a:solidFill>
              </a:rPr>
              <a:t>членов комиссий по мониторингу качества питания, межведомственных экспертных групп по контролю за качеством </a:t>
            </a:r>
            <a:r>
              <a:rPr lang="ru-RU" sz="1800" i="1" dirty="0" smtClean="0">
                <a:solidFill>
                  <a:schemeClr val="tx2"/>
                </a:solidFill>
              </a:rPr>
              <a:t>питания</a:t>
            </a:r>
            <a:endParaRPr lang="ru-RU" sz="1800" i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НОРМЫ ПРАВИЛ ОРГАНИЗАЦИИ ПИТАНИЯ</a:t>
            </a:r>
          </a:p>
        </p:txBody>
      </p:sp>
    </p:spTree>
    <p:extLst>
      <p:ext uri="{BB962C8B-B14F-4D97-AF65-F5344CB8AC3E}">
        <p14:creationId xmlns:p14="http://schemas.microsoft.com/office/powerpoint/2010/main" val="42549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468314" y="4857690"/>
            <a:ext cx="8135937" cy="0"/>
          </a:xfrm>
          <a:prstGeom prst="line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 bwMode="auto">
          <a:xfrm>
            <a:off x="126998" y="1240667"/>
            <a:ext cx="5264151" cy="3312306"/>
          </a:xfrm>
          <a:prstGeom prst="round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r>
              <a:rPr lang="ru-RU" b="1" i="1" dirty="0" smtClean="0">
                <a:solidFill>
                  <a:schemeClr val="tx2"/>
                </a:solidFill>
              </a:rPr>
              <a:t>1) контроль </a:t>
            </a:r>
            <a:r>
              <a:rPr lang="ru-RU" b="1" i="1" dirty="0">
                <a:solidFill>
                  <a:schemeClr val="tx2"/>
                </a:solidFill>
              </a:rPr>
              <a:t>на пищеблоке (в столовой) за: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i="1" dirty="0">
                <a:solidFill>
                  <a:schemeClr val="tx2"/>
                </a:solidFill>
              </a:rPr>
              <a:t>организацией работы</a:t>
            </a:r>
            <a:r>
              <a:rPr lang="ru-RU" i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-  </a:t>
            </a:r>
            <a:r>
              <a:rPr lang="ru-RU" b="1" i="1" dirty="0" smtClean="0">
                <a:solidFill>
                  <a:schemeClr val="tx2"/>
                </a:solidFill>
              </a:rPr>
              <a:t>качеством пищевой </a:t>
            </a:r>
            <a:r>
              <a:rPr lang="ru-RU" b="1" i="1" dirty="0">
                <a:solidFill>
                  <a:schemeClr val="tx2"/>
                </a:solidFill>
              </a:rPr>
              <a:t>продукции</a:t>
            </a:r>
            <a:r>
              <a:rPr lang="ru-RU" i="1" dirty="0">
                <a:solidFill>
                  <a:schemeClr val="tx2"/>
                </a:solidFill>
              </a:rPr>
              <a:t>, условиями ее 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транспортировки</a:t>
            </a:r>
            <a:r>
              <a:rPr lang="ru-RU" i="1" dirty="0">
                <a:solidFill>
                  <a:schemeClr val="tx2"/>
                </a:solidFill>
              </a:rPr>
              <a:t>, доставки, разгрузки, хранения</a:t>
            </a:r>
            <a:r>
              <a:rPr lang="ru-RU" i="1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b="1" i="1" dirty="0" smtClean="0">
                <a:solidFill>
                  <a:schemeClr val="tx2"/>
                </a:solidFill>
              </a:rPr>
              <a:t>соблюдением </a:t>
            </a:r>
            <a:r>
              <a:rPr lang="ru-RU" b="1" i="1" dirty="0">
                <a:solidFill>
                  <a:schemeClr val="tx2"/>
                </a:solidFill>
              </a:rPr>
              <a:t>технологии </a:t>
            </a:r>
            <a:r>
              <a:rPr lang="ru-RU" i="1" dirty="0">
                <a:solidFill>
                  <a:schemeClr val="tx2"/>
                </a:solidFill>
              </a:rPr>
              <a:t>приготовления </a:t>
            </a:r>
            <a:r>
              <a:rPr lang="ru-RU" i="1" dirty="0" smtClean="0">
                <a:solidFill>
                  <a:schemeClr val="tx2"/>
                </a:solidFill>
              </a:rPr>
              <a:t>пищевой 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продукции </a:t>
            </a:r>
            <a:r>
              <a:rPr lang="ru-RU" i="1" dirty="0">
                <a:solidFill>
                  <a:schemeClr val="tx2"/>
                </a:solidFill>
              </a:rPr>
              <a:t>и сроками ее реализации</a:t>
            </a:r>
            <a:r>
              <a:rPr lang="ru-RU" i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- </a:t>
            </a:r>
            <a:r>
              <a:rPr lang="ru-RU" b="1" i="1" dirty="0" smtClean="0">
                <a:solidFill>
                  <a:schemeClr val="tx2"/>
                </a:solidFill>
              </a:rPr>
              <a:t>соответствием </a:t>
            </a:r>
            <a:r>
              <a:rPr lang="ru-RU" b="1" i="1" dirty="0">
                <a:solidFill>
                  <a:schemeClr val="tx2"/>
                </a:solidFill>
              </a:rPr>
              <a:t>пищи </a:t>
            </a:r>
            <a:r>
              <a:rPr lang="ru-RU" i="1" dirty="0">
                <a:solidFill>
                  <a:schemeClr val="tx2"/>
                </a:solidFill>
              </a:rPr>
              <a:t>физиологическим </a:t>
            </a:r>
            <a:r>
              <a:rPr lang="ru-RU" i="1" dirty="0" smtClean="0">
                <a:solidFill>
                  <a:schemeClr val="tx2"/>
                </a:solidFill>
              </a:rPr>
              <a:t>потребностям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детей </a:t>
            </a:r>
            <a:r>
              <a:rPr lang="ru-RU" i="1" dirty="0">
                <a:solidFill>
                  <a:schemeClr val="tx2"/>
                </a:solidFill>
              </a:rPr>
              <a:t>в основных пищевых веществах</a:t>
            </a:r>
            <a:r>
              <a:rPr lang="ru-RU" i="1" dirty="0" smtClean="0">
                <a:solidFill>
                  <a:schemeClr val="tx2"/>
                </a:solidFill>
              </a:rPr>
              <a:t>;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- </a:t>
            </a:r>
            <a:r>
              <a:rPr lang="ru-RU" b="1" i="1" dirty="0">
                <a:solidFill>
                  <a:schemeClr val="tx2"/>
                </a:solidFill>
              </a:rPr>
              <a:t>наличием и исправностью</a:t>
            </a:r>
            <a:r>
              <a:rPr lang="ru-RU" i="1" dirty="0">
                <a:solidFill>
                  <a:schemeClr val="tx2"/>
                </a:solidFill>
              </a:rPr>
              <a:t> технологического оборудования;</a:t>
            </a:r>
          </a:p>
          <a:p>
            <a:r>
              <a:rPr lang="ru-RU" i="1" dirty="0" smtClean="0">
                <a:solidFill>
                  <a:schemeClr val="tx2"/>
                </a:solidFill>
              </a:rPr>
              <a:t>- </a:t>
            </a:r>
            <a:r>
              <a:rPr lang="ru-RU" b="1" i="1" dirty="0">
                <a:solidFill>
                  <a:schemeClr val="tx2"/>
                </a:solidFill>
              </a:rPr>
              <a:t>соблюдением санитарного </a:t>
            </a:r>
            <a:r>
              <a:rPr lang="ru-RU" i="1" dirty="0">
                <a:solidFill>
                  <a:schemeClr val="tx2"/>
                </a:solidFill>
              </a:rPr>
              <a:t>состояния пищеблока (столовой), </a:t>
            </a:r>
            <a:endParaRPr lang="ru-RU" i="1" dirty="0" smtClean="0">
              <a:solidFill>
                <a:schemeClr val="tx2"/>
              </a:solidFill>
            </a:endParaRPr>
          </a:p>
          <a:p>
            <a:r>
              <a:rPr lang="ru-RU" i="1" dirty="0" smtClean="0">
                <a:solidFill>
                  <a:schemeClr val="tx2"/>
                </a:solidFill>
              </a:rPr>
              <a:t>правил </a:t>
            </a:r>
            <a:r>
              <a:rPr lang="ru-RU" i="1" dirty="0">
                <a:solidFill>
                  <a:schemeClr val="tx2"/>
                </a:solidFill>
              </a:rPr>
              <a:t>личной гигиены работниками пищеблока;</a:t>
            </a:r>
          </a:p>
          <a:p>
            <a:pPr algn="just"/>
            <a:r>
              <a:rPr lang="ru-RU" b="1" i="1" dirty="0" smtClean="0">
                <a:solidFill>
                  <a:schemeClr val="tx2"/>
                </a:solidFill>
              </a:rPr>
              <a:t>2</a:t>
            </a:r>
            <a:r>
              <a:rPr lang="ru-RU" b="1" i="1" dirty="0">
                <a:solidFill>
                  <a:schemeClr val="tx2"/>
                </a:solidFill>
              </a:rPr>
              <a:t>) подготовка предложений </a:t>
            </a:r>
            <a:r>
              <a:rPr lang="ru-RU" i="1" dirty="0">
                <a:solidFill>
                  <a:schemeClr val="tx2"/>
                </a:solidFill>
              </a:rPr>
              <a:t>по улучшению питания </a:t>
            </a:r>
            <a:endParaRPr lang="ru-RU" i="1" dirty="0" smtClean="0">
              <a:solidFill>
                <a:schemeClr val="tx2"/>
              </a:solidFill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в </a:t>
            </a:r>
            <a:r>
              <a:rPr lang="ru-RU" i="1" dirty="0">
                <a:solidFill>
                  <a:schemeClr val="tx2"/>
                </a:solidFill>
              </a:rPr>
              <a:t>Межведомственную экспертную группу по </a:t>
            </a:r>
            <a:endParaRPr lang="ru-RU" i="1" dirty="0" smtClean="0">
              <a:solidFill>
                <a:schemeClr val="tx2"/>
              </a:solidFill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мониторингу </a:t>
            </a:r>
            <a:r>
              <a:rPr lang="ru-RU" i="1" dirty="0">
                <a:solidFill>
                  <a:schemeClr val="tx2"/>
                </a:solidFill>
              </a:rPr>
              <a:t>за качеством питания </a:t>
            </a: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5438775" y="1714523"/>
            <a:ext cx="3600341" cy="3028950"/>
          </a:xfrm>
          <a:prstGeom prst="roundRect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just"/>
            <a:r>
              <a:rPr lang="ru-RU" b="1" i="1" dirty="0" smtClean="0">
                <a:solidFill>
                  <a:schemeClr val="tx2"/>
                </a:solidFill>
              </a:rPr>
              <a:t>ПРЕДСЕДАТЕЛЬ – Руководитель школы</a:t>
            </a:r>
          </a:p>
          <a:p>
            <a:pPr marL="285750" indent="-285750" algn="just">
              <a:buFontTx/>
              <a:buChar char="-"/>
            </a:pPr>
            <a:r>
              <a:rPr lang="ru-RU" i="1" dirty="0" smtClean="0">
                <a:solidFill>
                  <a:schemeClr val="tx2"/>
                </a:solidFill>
              </a:rPr>
              <a:t>медицинский работник;</a:t>
            </a:r>
          </a:p>
          <a:p>
            <a:pPr marL="285750" indent="-285750" algn="just">
              <a:buFontTx/>
              <a:buChar char="-"/>
            </a:pPr>
            <a:r>
              <a:rPr lang="ru-RU" i="1" dirty="0" smtClean="0">
                <a:solidFill>
                  <a:schemeClr val="tx2"/>
                </a:solidFill>
              </a:rPr>
              <a:t>члены администрации;</a:t>
            </a:r>
            <a:endParaRPr lang="ru-RU" i="1" dirty="0">
              <a:solidFill>
                <a:schemeClr val="tx2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i="1" dirty="0" smtClean="0">
                <a:solidFill>
                  <a:schemeClr val="tx2"/>
                </a:solidFill>
              </a:rPr>
              <a:t>заведующий производством; </a:t>
            </a:r>
            <a:endParaRPr lang="ru-RU" i="1" dirty="0">
              <a:solidFill>
                <a:schemeClr val="tx2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i="1" dirty="0" smtClean="0">
                <a:solidFill>
                  <a:schemeClr val="tx2"/>
                </a:solidFill>
              </a:rPr>
              <a:t>представители </a:t>
            </a:r>
            <a:r>
              <a:rPr lang="ru-RU" i="1" dirty="0">
                <a:solidFill>
                  <a:schemeClr val="tx2"/>
                </a:solidFill>
              </a:rPr>
              <a:t>родительского </a:t>
            </a:r>
            <a:endParaRPr lang="ru-RU" i="1" dirty="0" smtClean="0">
              <a:solidFill>
                <a:schemeClr val="tx2"/>
              </a:solidFill>
            </a:endParaRPr>
          </a:p>
          <a:p>
            <a:pPr algn="just"/>
            <a:r>
              <a:rPr lang="ru-RU" i="1" dirty="0" smtClean="0">
                <a:solidFill>
                  <a:schemeClr val="tx2"/>
                </a:solidFill>
              </a:rPr>
              <a:t>комитета и попечительского совета</a:t>
            </a:r>
          </a:p>
          <a:p>
            <a:pPr algn="just"/>
            <a:endParaRPr lang="ru-RU" i="1" dirty="0" smtClean="0">
              <a:solidFill>
                <a:schemeClr val="tx2"/>
              </a:solidFill>
            </a:endParaRPr>
          </a:p>
          <a:p>
            <a:pPr algn="ctr"/>
            <a:r>
              <a:rPr lang="ru-RU" i="1" dirty="0" smtClean="0">
                <a:solidFill>
                  <a:schemeClr val="tx2"/>
                </a:solidFill>
              </a:rPr>
              <a:t>В комиссии </a:t>
            </a:r>
            <a:r>
              <a:rPr lang="ru-RU" b="1" i="1" dirty="0" smtClean="0">
                <a:solidFill>
                  <a:schemeClr val="tx2"/>
                </a:solidFill>
              </a:rPr>
              <a:t>не менее 7 человек</a:t>
            </a:r>
            <a:r>
              <a:rPr lang="ru-RU" i="1" dirty="0">
                <a:solidFill>
                  <a:schemeClr val="tx2"/>
                </a:solidFill>
              </a:rPr>
              <a:t>, </a:t>
            </a:r>
            <a:endParaRPr lang="ru-RU" i="1" dirty="0" smtClean="0">
              <a:solidFill>
                <a:schemeClr val="tx2"/>
              </a:solidFill>
            </a:endParaRPr>
          </a:p>
          <a:p>
            <a:pPr algn="ctr"/>
            <a:r>
              <a:rPr lang="ru-RU" i="1" dirty="0" smtClean="0">
                <a:solidFill>
                  <a:schemeClr val="tx2"/>
                </a:solidFill>
              </a:rPr>
              <a:t>в </a:t>
            </a:r>
            <a:r>
              <a:rPr lang="ru-RU" i="1" dirty="0">
                <a:solidFill>
                  <a:schemeClr val="tx2"/>
                </a:solidFill>
              </a:rPr>
              <a:t>том числе </a:t>
            </a:r>
            <a:r>
              <a:rPr lang="ru-RU" b="1" i="1" dirty="0" smtClean="0">
                <a:solidFill>
                  <a:schemeClr val="tx2"/>
                </a:solidFill>
              </a:rPr>
              <a:t>не </a:t>
            </a:r>
            <a:r>
              <a:rPr lang="ru-RU" b="1" i="1" dirty="0">
                <a:solidFill>
                  <a:schemeClr val="tx2"/>
                </a:solidFill>
              </a:rPr>
              <a:t>менее 3-х </a:t>
            </a:r>
            <a:r>
              <a:rPr lang="ru-RU" b="1" i="1" dirty="0" smtClean="0">
                <a:solidFill>
                  <a:schemeClr val="tx2"/>
                </a:solidFill>
              </a:rPr>
              <a:t>человек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</a:rPr>
              <a:t>из </a:t>
            </a:r>
            <a:r>
              <a:rPr lang="ru-RU" b="1" i="1" dirty="0">
                <a:solidFill>
                  <a:schemeClr val="tx2"/>
                </a:solidFill>
              </a:rPr>
              <a:t>числа </a:t>
            </a:r>
            <a:r>
              <a:rPr lang="ru-RU" b="1" i="1" dirty="0" smtClean="0">
                <a:solidFill>
                  <a:schemeClr val="tx2"/>
                </a:solidFill>
              </a:rPr>
              <a:t>родительской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</a:rPr>
              <a:t>общественности </a:t>
            </a:r>
          </a:p>
          <a:p>
            <a:pPr algn="ctr"/>
            <a:r>
              <a:rPr lang="ru-RU" i="1" dirty="0" smtClean="0">
                <a:solidFill>
                  <a:schemeClr val="tx2"/>
                </a:solidFill>
              </a:rPr>
              <a:t>данной школы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 bwMode="auto">
          <a:xfrm>
            <a:off x="688960" y="723938"/>
            <a:ext cx="3025811" cy="327422"/>
          </a:xfrm>
          <a:prstGeom prst="roundRect">
            <a:avLst>
              <a:gd name="adj" fmla="val 10000"/>
            </a:avLst>
          </a:prstGeom>
          <a:solidFill>
            <a:srgbClr val="6666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sz="1600" b="1" dirty="0" smtClean="0"/>
              <a:t>ЗАДАЧИ     </a:t>
            </a:r>
            <a:r>
              <a:rPr lang="ru-RU" dirty="0" smtClean="0"/>
              <a:t>           </a:t>
            </a:r>
            <a:endParaRPr lang="ru-RU" dirty="0"/>
          </a:p>
        </p:txBody>
      </p:sp>
      <p:grpSp>
        <p:nvGrpSpPr>
          <p:cNvPr id="9225" name="Группа 27"/>
          <p:cNvGrpSpPr>
            <a:grpSpLocks/>
          </p:cNvGrpSpPr>
          <p:nvPr/>
        </p:nvGrpSpPr>
        <p:grpSpPr bwMode="auto">
          <a:xfrm>
            <a:off x="5662607" y="959670"/>
            <a:ext cx="3062193" cy="364331"/>
            <a:chOff x="3095124" y="197627"/>
            <a:chExt cx="1772385" cy="2808000"/>
          </a:xfrm>
          <a:solidFill>
            <a:srgbClr val="6666FF"/>
          </a:solidFill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3095124" y="197627"/>
              <a:ext cx="1746397" cy="2808000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l"/>
              <a:r>
                <a:rPr lang="ru-RU" sz="1600" b="1" dirty="0" smtClean="0"/>
                <a:t>СОСТАВ  </a:t>
              </a:r>
              <a:r>
                <a:rPr lang="ru-RU" dirty="0" smtClean="0"/>
                <a:t>                 </a:t>
              </a:r>
              <a:endParaRPr lang="ru-RU" dirty="0"/>
            </a:p>
          </p:txBody>
        </p:sp>
        <p:sp>
          <p:nvSpPr>
            <p:cNvPr id="30" name="Скругленный прямоугольник 4"/>
            <p:cNvSpPr/>
            <p:nvPr/>
          </p:nvSpPr>
          <p:spPr>
            <a:xfrm>
              <a:off x="3121112" y="197627"/>
              <a:ext cx="1746397" cy="69741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568" tIns="99568" rIns="99568" bIns="53340" spcCol="1270"/>
            <a:lstStyle/>
            <a:p>
              <a:pPr algn="l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>
                <a:solidFill>
                  <a:srgbClr val="002060"/>
                </a:solidFill>
                <a:latin typeface="Arial Narrow" panose="020B0606020202030204" pitchFamily="34" charset="0"/>
              </a:endParaRPr>
            </a:p>
          </p:txBody>
        </p:sp>
      </p:grpSp>
      <p:pic>
        <p:nvPicPr>
          <p:cNvPr id="9228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87" y="714414"/>
            <a:ext cx="533386" cy="38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555" y="964434"/>
            <a:ext cx="541723" cy="388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 ДЕЯТЕЛЬНОСТИ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КОМИССИЙ ПО МОНИТОРИНГУ КАЧЕСТВА ПИТАНИЯ </a:t>
            </a:r>
          </a:p>
        </p:txBody>
      </p:sp>
    </p:spTree>
    <p:extLst>
      <p:ext uri="{BB962C8B-B14F-4D97-AF65-F5344CB8AC3E}">
        <p14:creationId xmlns:p14="http://schemas.microsoft.com/office/powerpoint/2010/main" val="13024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100" y="786726"/>
            <a:ext cx="8124726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900" b="1" i="1" dirty="0" smtClean="0">
                <a:solidFill>
                  <a:schemeClr val="tx2"/>
                </a:solidFill>
              </a:rPr>
              <a:t>       </a:t>
            </a:r>
            <a:r>
              <a:rPr lang="ru-RU" sz="1800" b="1" i="1" dirty="0" smtClean="0">
                <a:solidFill>
                  <a:schemeClr val="tx2"/>
                </a:solidFill>
              </a:rPr>
              <a:t>незамедлительное </a:t>
            </a:r>
            <a:r>
              <a:rPr lang="ru-RU" sz="1800" b="1" i="1" dirty="0">
                <a:solidFill>
                  <a:schemeClr val="tx2"/>
                </a:solidFill>
              </a:rPr>
              <a:t>расторжение Договора с </a:t>
            </a:r>
            <a:r>
              <a:rPr lang="ru-RU" sz="1800" b="1" i="1" dirty="0" smtClean="0">
                <a:solidFill>
                  <a:schemeClr val="tx2"/>
                </a:solidFill>
              </a:rPr>
              <a:t>поставщиком </a:t>
            </a:r>
            <a:r>
              <a:rPr lang="ru-RU" sz="1800" dirty="0" smtClean="0">
                <a:solidFill>
                  <a:schemeClr val="tx2"/>
                </a:solidFill>
              </a:rPr>
              <a:t>в случае подтвержденного </a:t>
            </a:r>
            <a:r>
              <a:rPr lang="ru-RU" sz="1800" b="1" i="1" dirty="0" smtClean="0">
                <a:solidFill>
                  <a:schemeClr val="tx2"/>
                </a:solidFill>
              </a:rPr>
              <a:t>факта отравления детей</a:t>
            </a:r>
            <a:r>
              <a:rPr lang="ru-RU" sz="1800" dirty="0" smtClean="0">
                <a:solidFill>
                  <a:schemeClr val="tx2"/>
                </a:solidFill>
              </a:rPr>
              <a:t>, взрослых по вине поставщиков услуги, товаров, </a:t>
            </a:r>
            <a:r>
              <a:rPr lang="kk-KZ" sz="1800" dirty="0" smtClean="0">
                <a:solidFill>
                  <a:schemeClr val="tx2"/>
                </a:solidFill>
              </a:rPr>
              <a:t>и направление искового заявления в суд </a:t>
            </a:r>
            <a:r>
              <a:rPr lang="ru-RU" sz="1800" dirty="0" smtClean="0">
                <a:solidFill>
                  <a:schemeClr val="tx2"/>
                </a:solidFill>
              </a:rPr>
              <a:t>для признания поставщика недобросовестным</a:t>
            </a:r>
            <a:r>
              <a:rPr lang="kk-KZ" sz="1800" dirty="0" smtClean="0">
                <a:solidFill>
                  <a:schemeClr val="tx2"/>
                </a:solidFill>
              </a:rPr>
              <a:t>;</a:t>
            </a:r>
          </a:p>
          <a:p>
            <a:pPr lvl="0" algn="just"/>
            <a:endParaRPr lang="ru-RU" sz="800" dirty="0" smtClean="0">
              <a:solidFill>
                <a:schemeClr val="tx2"/>
              </a:solidFill>
            </a:endParaRPr>
          </a:p>
          <a:p>
            <a:pPr lvl="0" algn="just"/>
            <a:r>
              <a:rPr lang="ru-RU" sz="1800" b="1" dirty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     </a:t>
            </a:r>
            <a:r>
              <a:rPr lang="ru-RU" sz="1800" b="1" i="1" dirty="0" smtClean="0">
                <a:solidFill>
                  <a:schemeClr val="tx2"/>
                </a:solidFill>
              </a:rPr>
              <a:t>при </a:t>
            </a:r>
            <a:r>
              <a:rPr lang="ru-RU" sz="1800" b="1" i="1" dirty="0">
                <a:solidFill>
                  <a:schemeClr val="tx2"/>
                </a:solidFill>
              </a:rPr>
              <a:t>выявлении нарушений бракеражная комиссия</a:t>
            </a:r>
            <a:r>
              <a:rPr lang="ru-RU" sz="1800" b="1" dirty="0">
                <a:solidFill>
                  <a:schemeClr val="tx2"/>
                </a:solidFill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ставит  в  известность  поставщика  услуги</a:t>
            </a:r>
            <a:r>
              <a:rPr lang="ru-RU" sz="1800" dirty="0">
                <a:solidFill>
                  <a:schemeClr val="tx2"/>
                </a:solidFill>
              </a:rPr>
              <a:t>, </a:t>
            </a:r>
            <a:r>
              <a:rPr lang="ru-RU" sz="1800" dirty="0" smtClean="0">
                <a:solidFill>
                  <a:schemeClr val="tx2"/>
                </a:solidFill>
              </a:rPr>
              <a:t> товаров  и  руководителя 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организации </a:t>
            </a:r>
            <a:r>
              <a:rPr lang="ru-RU" sz="1800" dirty="0">
                <a:solidFill>
                  <a:schemeClr val="tx2"/>
                </a:solidFill>
              </a:rPr>
              <a:t>образования о выявленных нарушениях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направляет </a:t>
            </a:r>
            <a:r>
              <a:rPr lang="ru-RU" sz="1800" dirty="0">
                <a:solidFill>
                  <a:schemeClr val="tx2"/>
                </a:solidFill>
              </a:rPr>
              <a:t>в течение 1 (одного) рабочего дня в территориальные </a:t>
            </a:r>
          </a:p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подразделения </a:t>
            </a:r>
            <a:r>
              <a:rPr lang="ru-RU" sz="1800" dirty="0">
                <a:solidFill>
                  <a:schemeClr val="tx2"/>
                </a:solidFill>
              </a:rPr>
              <a:t>ведомства государственного органа в сфере санитарно-эпидемиологического благополучия населения обращение с указанием выявленных нарушений с приложением акта проверки с целью инициирования внеплановой проверки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2"/>
                </a:solidFill>
              </a:rPr>
              <a:t>предоставляет </a:t>
            </a:r>
            <a:r>
              <a:rPr lang="ru-RU" sz="1800" dirty="0" smtClean="0">
                <a:solidFill>
                  <a:schemeClr val="tx2"/>
                </a:solidFill>
              </a:rPr>
              <a:t>не более 5-ти рабочих </a:t>
            </a:r>
            <a:r>
              <a:rPr lang="ru-RU" sz="1800" dirty="0">
                <a:solidFill>
                  <a:schemeClr val="tx2"/>
                </a:solidFill>
              </a:rPr>
              <a:t>дней на устранение нарушений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  <a:endParaRPr lang="ru-RU" sz="1800" dirty="0">
              <a:solidFill>
                <a:schemeClr val="tx2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35014" y="4819592"/>
            <a:ext cx="8135937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9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959644"/>
            <a:ext cx="461962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2" y="2174077"/>
            <a:ext cx="461962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Выгнутая вправо стрелка 11"/>
          <p:cNvSpPr/>
          <p:nvPr/>
        </p:nvSpPr>
        <p:spPr bwMode="auto">
          <a:xfrm>
            <a:off x="8124825" y="447675"/>
            <a:ext cx="914284" cy="491757"/>
          </a:xfrm>
          <a:prstGeom prst="curvedLeftArrow">
            <a:avLst>
              <a:gd name="adj1" fmla="val 25000"/>
              <a:gd name="adj2" fmla="val 48510"/>
              <a:gd name="adj3" fmla="val 25000"/>
            </a:avLst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РЕЗУЛЬТАТОМ ДЕЯТЕЛЬНОСТИ КОМИССИЙ ЯВЛЯЕТСЯ:</a:t>
            </a:r>
            <a:r>
              <a:rPr lang="ru-RU" sz="1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ru-RU" sz="1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6750" y="948312"/>
            <a:ext cx="8221450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/>
            <a:r>
              <a:rPr lang="ru-RU" sz="1700" i="1" dirty="0" smtClean="0">
                <a:solidFill>
                  <a:schemeClr val="tx2"/>
                </a:solidFill>
              </a:rPr>
              <a:t>3) </a:t>
            </a:r>
            <a:r>
              <a:rPr lang="ru-RU" sz="1700" b="1" i="1" dirty="0" smtClean="0">
                <a:solidFill>
                  <a:schemeClr val="tx2"/>
                </a:solidFill>
              </a:rPr>
              <a:t>при </a:t>
            </a:r>
            <a:r>
              <a:rPr lang="ru-RU" sz="1700" b="1" i="1" u="sng" dirty="0">
                <a:solidFill>
                  <a:schemeClr val="tx2"/>
                </a:solidFill>
              </a:rPr>
              <a:t>повторном</a:t>
            </a:r>
            <a:r>
              <a:rPr lang="ru-RU" sz="1700" b="1" i="1" dirty="0">
                <a:solidFill>
                  <a:schemeClr val="tx2"/>
                </a:solidFill>
              </a:rPr>
              <a:t> выявлении </a:t>
            </a:r>
            <a:r>
              <a:rPr lang="ru-RU" sz="1700" b="1" i="1" dirty="0" smtClean="0">
                <a:solidFill>
                  <a:schemeClr val="tx2"/>
                </a:solidFill>
              </a:rPr>
              <a:t>нарушений </a:t>
            </a:r>
            <a:r>
              <a:rPr lang="ru-RU" sz="1700" b="1" i="1" dirty="0">
                <a:solidFill>
                  <a:schemeClr val="tx2"/>
                </a:solidFill>
              </a:rPr>
              <a:t>бракеражная комиссия</a:t>
            </a:r>
            <a:r>
              <a:rPr lang="ru-RU" sz="1700" b="1" i="1" dirty="0" smtClean="0">
                <a:solidFill>
                  <a:schemeClr val="tx2"/>
                </a:solidFill>
              </a:rPr>
              <a:t>:</a:t>
            </a:r>
          </a:p>
          <a:p>
            <a:pPr lvl="0" algn="just"/>
            <a:r>
              <a:rPr lang="ru-RU" sz="1700" b="1" i="1" dirty="0" smtClean="0">
                <a:solidFill>
                  <a:schemeClr val="tx2"/>
                </a:solidFill>
              </a:rPr>
              <a:t> - </a:t>
            </a:r>
            <a:r>
              <a:rPr lang="ru-RU" sz="1700" b="1" i="1" dirty="0">
                <a:solidFill>
                  <a:schemeClr val="tx2"/>
                </a:solidFill>
              </a:rPr>
              <a:t>ставит в известность поставщика </a:t>
            </a:r>
            <a:r>
              <a:rPr lang="ru-RU" sz="1700" i="1" dirty="0">
                <a:solidFill>
                  <a:schemeClr val="tx2"/>
                </a:solidFill>
              </a:rPr>
              <a:t>услуги, товаров (при наличии) и руководителя организации образования о выявленных нарушениях</a:t>
            </a:r>
            <a:r>
              <a:rPr lang="ru-RU" sz="1700" i="1" dirty="0" smtClean="0">
                <a:solidFill>
                  <a:schemeClr val="tx2"/>
                </a:solidFill>
              </a:rPr>
              <a:t>;</a:t>
            </a:r>
          </a:p>
          <a:p>
            <a:pPr lvl="0" algn="just"/>
            <a:endParaRPr lang="ru-RU" sz="800" i="1" dirty="0" smtClean="0">
              <a:solidFill>
                <a:schemeClr val="tx2"/>
              </a:solidFill>
            </a:endParaRPr>
          </a:p>
          <a:p>
            <a:pPr marL="285750" lvl="0" indent="-285750" algn="just">
              <a:buFontTx/>
              <a:buChar char="-"/>
            </a:pPr>
            <a:r>
              <a:rPr lang="ru-RU" sz="1700" b="1" i="1" dirty="0" smtClean="0">
                <a:solidFill>
                  <a:schemeClr val="tx2"/>
                </a:solidFill>
              </a:rPr>
              <a:t>направляет </a:t>
            </a:r>
            <a:r>
              <a:rPr lang="ru-RU" sz="1700" b="1" i="1" dirty="0">
                <a:solidFill>
                  <a:schemeClr val="tx2"/>
                </a:solidFill>
              </a:rPr>
              <a:t>в течение 1 (одного) рабочего дня </a:t>
            </a:r>
            <a:r>
              <a:rPr lang="ru-RU" sz="1700" i="1" dirty="0">
                <a:solidFill>
                  <a:schemeClr val="tx2"/>
                </a:solidFill>
              </a:rPr>
              <a:t>в территориальные </a:t>
            </a:r>
          </a:p>
          <a:p>
            <a:pPr lvl="0" algn="just"/>
            <a:r>
              <a:rPr lang="ru-RU" sz="1700" i="1" dirty="0" smtClean="0">
                <a:solidFill>
                  <a:schemeClr val="tx2"/>
                </a:solidFill>
              </a:rPr>
              <a:t>подразделения </a:t>
            </a:r>
            <a:r>
              <a:rPr lang="ru-RU" sz="1700" i="1" dirty="0">
                <a:solidFill>
                  <a:schemeClr val="tx2"/>
                </a:solidFill>
              </a:rPr>
              <a:t>ведомства государственного органа в сфере санитарно-эпидемиологического благополучия населения обращение с указанием выявленных нарушений и приложением акта проверки с целью инициирования внеплановой проверки</a:t>
            </a:r>
            <a:r>
              <a:rPr lang="ru-RU" sz="1700" i="1" dirty="0" smtClean="0">
                <a:solidFill>
                  <a:schemeClr val="tx2"/>
                </a:solidFill>
              </a:rPr>
              <a:t>;</a:t>
            </a:r>
          </a:p>
          <a:p>
            <a:pPr lvl="0" algn="just"/>
            <a:endParaRPr lang="ru-RU" sz="800" i="1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800" b="1" i="1" dirty="0" smtClean="0">
                <a:solidFill>
                  <a:schemeClr val="tx2"/>
                </a:solidFill>
              </a:rPr>
              <a:t>предоставляет </a:t>
            </a:r>
            <a:r>
              <a:rPr lang="ru-RU" sz="1800" b="1" i="1" dirty="0">
                <a:solidFill>
                  <a:schemeClr val="tx2"/>
                </a:solidFill>
              </a:rPr>
              <a:t>определённые сроки на устранение </a:t>
            </a:r>
            <a:r>
              <a:rPr lang="ru-RU" sz="1800" i="1" dirty="0">
                <a:solidFill>
                  <a:schemeClr val="tx2"/>
                </a:solidFill>
              </a:rPr>
              <a:t>нарушений в </a:t>
            </a:r>
            <a:endParaRPr lang="ru-RU" sz="1800" i="1" dirty="0" smtClean="0">
              <a:solidFill>
                <a:schemeClr val="tx2"/>
              </a:solidFill>
            </a:endParaRPr>
          </a:p>
          <a:p>
            <a:r>
              <a:rPr lang="ru-RU" sz="1800" i="1" dirty="0" smtClean="0">
                <a:solidFill>
                  <a:schemeClr val="tx2"/>
                </a:solidFill>
              </a:rPr>
              <a:t>зависимости </a:t>
            </a:r>
            <a:r>
              <a:rPr lang="ru-RU" sz="1800" i="1" dirty="0">
                <a:solidFill>
                  <a:schemeClr val="tx2"/>
                </a:solidFill>
              </a:rPr>
              <a:t>от характера и значимости в эпидемиологическом отношении, но не более 5 (пяти) рабочих </a:t>
            </a:r>
            <a:r>
              <a:rPr lang="ru-RU" sz="1800" i="1" dirty="0" smtClean="0">
                <a:solidFill>
                  <a:schemeClr val="tx2"/>
                </a:solidFill>
              </a:rPr>
              <a:t>дней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49289" y="4800542"/>
            <a:ext cx="8135937" cy="0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9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1047783"/>
            <a:ext cx="461962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ыгнутая вправо стрелка 1"/>
          <p:cNvSpPr/>
          <p:nvPr/>
        </p:nvSpPr>
        <p:spPr bwMode="auto">
          <a:xfrm>
            <a:off x="8077108" y="614379"/>
            <a:ext cx="990574" cy="669148"/>
          </a:xfrm>
          <a:prstGeom prst="curvedLeftArrow">
            <a:avLst>
              <a:gd name="adj1" fmla="val 25000"/>
              <a:gd name="adj2" fmla="val 48510"/>
              <a:gd name="adj3" fmla="val 25000"/>
            </a:avLst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РЕЗУЛЬТАТОМ ДЕЯТЕЛЬНОСТИ КОМИССИЙ ЯВЛЯЕТСЯ:</a:t>
            </a:r>
            <a:r>
              <a:rPr lang="ru-RU" sz="18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ru-RU" sz="1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150" y="558336"/>
            <a:ext cx="77724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 Narrow" pitchFamily="34" charset="0"/>
              </a:rPr>
              <a:t>ЗАДАЧИ МЭГ</a:t>
            </a:r>
            <a:endParaRPr lang="ru-RU" sz="18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77864" y="4995863"/>
            <a:ext cx="8135937" cy="0"/>
          </a:xfrm>
          <a:prstGeom prst="line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8837017"/>
              </p:ext>
            </p:extLst>
          </p:nvPr>
        </p:nvGraphicFramePr>
        <p:xfrm>
          <a:off x="304800" y="896890"/>
          <a:ext cx="8509001" cy="3970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 ДЕЯТЕЛЬНОСТИ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МЕЖВЕДОМСТВЕННЫХ ЭКСПЕРТНЫХ ГРУПП</a:t>
            </a:r>
          </a:p>
        </p:txBody>
      </p:sp>
      <p:sp>
        <p:nvSpPr>
          <p:cNvPr id="12" name="Выгнутая вправо стрелка 11"/>
          <p:cNvSpPr/>
          <p:nvPr/>
        </p:nvSpPr>
        <p:spPr bwMode="auto">
          <a:xfrm>
            <a:off x="7619908" y="328629"/>
            <a:ext cx="990574" cy="669148"/>
          </a:xfrm>
          <a:prstGeom prst="curvedLeftArrow">
            <a:avLst>
              <a:gd name="adj1" fmla="val 25000"/>
              <a:gd name="adj2" fmla="val 48510"/>
              <a:gd name="adj3" fmla="val 25000"/>
            </a:avLst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12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33750" y="2819390"/>
            <a:ext cx="555783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rgbClr val="006666"/>
                </a:solidFill>
              </a:rPr>
              <a:t>        </a:t>
            </a:r>
            <a:r>
              <a:rPr lang="ru-RU" sz="1800" i="1" dirty="0" smtClean="0">
                <a:solidFill>
                  <a:schemeClr val="tx2"/>
                </a:solidFill>
              </a:rPr>
              <a:t>МЭГ формируется </a:t>
            </a:r>
            <a:r>
              <a:rPr lang="ru-RU" sz="1800" i="1" dirty="0">
                <a:solidFill>
                  <a:schemeClr val="tx2"/>
                </a:solidFill>
              </a:rPr>
              <a:t>по согласованию из представителей </a:t>
            </a:r>
            <a:r>
              <a:rPr lang="ru-RU" sz="1800" b="1" i="1" dirty="0">
                <a:solidFill>
                  <a:schemeClr val="tx2"/>
                </a:solidFill>
              </a:rPr>
              <a:t>аппарата акима</a:t>
            </a:r>
            <a:r>
              <a:rPr lang="ru-RU" sz="1800" i="1" dirty="0">
                <a:solidFill>
                  <a:schemeClr val="tx2"/>
                </a:solidFill>
              </a:rPr>
              <a:t>, </a:t>
            </a:r>
            <a:r>
              <a:rPr lang="ru-RU" sz="1800" b="1" i="1" dirty="0">
                <a:solidFill>
                  <a:schemeClr val="tx2"/>
                </a:solidFill>
              </a:rPr>
              <a:t>управлений образования, здравоохранения, по делам общественного развития,  депутатов маслихата</a:t>
            </a:r>
            <a:r>
              <a:rPr lang="ru-RU" sz="1800" i="1" dirty="0">
                <a:solidFill>
                  <a:schemeClr val="tx2"/>
                </a:solidFill>
              </a:rPr>
              <a:t>, </a:t>
            </a:r>
            <a:r>
              <a:rPr lang="ru-RU" sz="1800" b="1" i="1" dirty="0">
                <a:solidFill>
                  <a:schemeClr val="tx2"/>
                </a:solidFill>
              </a:rPr>
              <a:t>общественных советов, политических партий, родительской </a:t>
            </a:r>
            <a:r>
              <a:rPr lang="ru-RU" sz="1800" b="1" i="1" dirty="0" smtClean="0">
                <a:solidFill>
                  <a:schemeClr val="tx2"/>
                </a:solidFill>
              </a:rPr>
              <a:t>общественности </a:t>
            </a:r>
            <a:r>
              <a:rPr lang="ru-RU" sz="1800" i="1" dirty="0" smtClean="0">
                <a:solidFill>
                  <a:schemeClr val="tx2"/>
                </a:solidFill>
              </a:rPr>
              <a:t>(не менее 3-х чел.), </a:t>
            </a:r>
            <a:r>
              <a:rPr lang="ru-RU" sz="1800" i="1" dirty="0">
                <a:solidFill>
                  <a:schemeClr val="tx2"/>
                </a:solidFill>
              </a:rPr>
              <a:t>а также </a:t>
            </a:r>
            <a:r>
              <a:rPr lang="ru-RU" sz="1800" b="1" i="1" dirty="0">
                <a:solidFill>
                  <a:schemeClr val="tx2"/>
                </a:solidFill>
              </a:rPr>
              <a:t>НПО </a:t>
            </a:r>
            <a:r>
              <a:rPr lang="ru-RU" sz="1800" i="1" dirty="0">
                <a:solidFill>
                  <a:schemeClr val="tx2"/>
                </a:solidFill>
              </a:rPr>
              <a:t>в сфере </a:t>
            </a:r>
            <a:r>
              <a:rPr lang="ru-RU" sz="1800" i="1" dirty="0" smtClean="0">
                <a:solidFill>
                  <a:schemeClr val="tx2"/>
                </a:solidFill>
              </a:rPr>
              <a:t>детства</a:t>
            </a:r>
            <a:endParaRPr lang="ru-RU" sz="1800" i="1" dirty="0">
              <a:solidFill>
                <a:schemeClr val="tx2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8314" y="4952939"/>
            <a:ext cx="8135937" cy="0"/>
          </a:xfrm>
          <a:prstGeom prst="line">
            <a:avLst/>
          </a:prstGeom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33750" y="1085884"/>
            <a:ext cx="55848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solidFill>
                  <a:schemeClr val="tx2"/>
                </a:solidFill>
              </a:rPr>
              <a:t>- </a:t>
            </a:r>
            <a:r>
              <a:rPr lang="ru-RU" sz="1800" b="1" i="1" dirty="0">
                <a:solidFill>
                  <a:schemeClr val="tx2"/>
                </a:solidFill>
              </a:rPr>
              <a:t>районная</a:t>
            </a:r>
            <a:r>
              <a:rPr lang="ru-RU" sz="1800" i="1" dirty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ru-RU" sz="1800" i="1" dirty="0">
                <a:solidFill>
                  <a:schemeClr val="tx2"/>
                </a:solidFill>
              </a:rPr>
              <a:t>- </a:t>
            </a:r>
            <a:r>
              <a:rPr lang="ru-RU" sz="1800" b="1" i="1" dirty="0">
                <a:solidFill>
                  <a:schemeClr val="tx2"/>
                </a:solidFill>
              </a:rPr>
              <a:t>городская</a:t>
            </a:r>
            <a:r>
              <a:rPr lang="ru-RU" sz="1800" i="1" dirty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ru-RU" sz="1800" i="1" dirty="0">
                <a:solidFill>
                  <a:schemeClr val="tx2"/>
                </a:solidFill>
              </a:rPr>
              <a:t>- </a:t>
            </a:r>
            <a:r>
              <a:rPr lang="ru-RU" sz="1800" b="1" i="1" dirty="0" smtClean="0">
                <a:solidFill>
                  <a:schemeClr val="tx2"/>
                </a:solidFill>
              </a:rPr>
              <a:t>областная</a:t>
            </a:r>
            <a:endParaRPr lang="ru-RU" sz="1400" b="1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3750" y="2162183"/>
            <a:ext cx="55053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/>
                </a:solidFill>
              </a:rPr>
              <a:t>          </a:t>
            </a:r>
            <a:r>
              <a:rPr lang="ru-RU" sz="1800" i="1" dirty="0" smtClean="0">
                <a:solidFill>
                  <a:schemeClr val="tx2"/>
                </a:solidFill>
              </a:rPr>
              <a:t>МЭГ возглавляет </a:t>
            </a:r>
            <a:r>
              <a:rPr lang="ru-RU" sz="1800" b="1" i="1" dirty="0">
                <a:solidFill>
                  <a:schemeClr val="tx2"/>
                </a:solidFill>
              </a:rPr>
              <a:t>руководитель управления </a:t>
            </a:r>
            <a:r>
              <a:rPr lang="ru-RU" sz="1800" i="1" dirty="0" smtClean="0">
                <a:solidFill>
                  <a:schemeClr val="tx2"/>
                </a:solidFill>
              </a:rPr>
              <a:t>образования</a:t>
            </a:r>
            <a:endParaRPr lang="ru-RU" sz="1800" i="1" dirty="0">
              <a:solidFill>
                <a:schemeClr val="tx2"/>
              </a:solidFill>
            </a:endParaRPr>
          </a:p>
        </p:txBody>
      </p:sp>
      <p:pic>
        <p:nvPicPr>
          <p:cNvPr id="6152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63" y="1228755"/>
            <a:ext cx="463550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219331"/>
            <a:ext cx="461962" cy="329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2" descr="C:\Users\stella.ibraev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2981300"/>
            <a:ext cx="461962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3" descr="C:\Users\stella.ibraeva\Desktop\big_88febd4fea10f1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78" y="3494425"/>
            <a:ext cx="2029147" cy="109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5" descr="C:\Users\stella.ibraeva\Desktop\28_mai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28" y="2314581"/>
            <a:ext cx="2029147" cy="103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2657475" y="600127"/>
            <a:ext cx="6486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Arial Narrow" pitchFamily="34" charset="0"/>
              </a:rPr>
              <a:t>ВИДЫ МЭГ</a:t>
            </a:r>
            <a:endParaRPr lang="ru-RU" sz="18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218" name="Picture 2" descr="&amp;CHcy;&amp;icy;&amp;ncy;&amp;ocy;&amp;vcy;&amp;ncy;&amp;icy;&amp;kcy;&amp;icy; &amp;Scy;&amp;ucy;&amp;rcy;&amp;gcy;&amp;ucy;&amp;tcy;&amp;acy; &amp;pcy;&amp;rcy;&amp;ocy;&amp;vcy;&amp;iecy;&amp;rcy;&amp;yacy;&amp;tcy; &amp;kcy;&amp;acy;&amp;chcy;&amp;iecy;&amp;scy;&amp;tcy;&amp;vcy;&amp;ocy; &amp;shcy;&amp;kcy;&amp;ocy;&amp;lcy;&amp;softcy;&amp;ncy;&amp;ocy;&amp;gcy;&amp;ocy; &amp;pcy;&amp;icy;&amp;tcy;&amp;acy;&amp;ncy;&amp;icy;&amp;yacy; — Ugoria T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77" y="1009691"/>
            <a:ext cx="2029147" cy="113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 ДЕЯТЕЛЬНОСТИ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МЕЖВЕДОМСТВЕННЫХ ЭКСПЕРТНЫХ ГРУПП</a:t>
            </a:r>
          </a:p>
        </p:txBody>
      </p:sp>
      <p:sp>
        <p:nvSpPr>
          <p:cNvPr id="17" name="Выгнутая вправо стрелка 16"/>
          <p:cNvSpPr/>
          <p:nvPr/>
        </p:nvSpPr>
        <p:spPr bwMode="auto">
          <a:xfrm>
            <a:off x="4810033" y="772920"/>
            <a:ext cx="990574" cy="669148"/>
          </a:xfrm>
          <a:prstGeom prst="curvedLeftArrow">
            <a:avLst>
              <a:gd name="adj1" fmla="val 25000"/>
              <a:gd name="adj2" fmla="val 48510"/>
              <a:gd name="adj3" fmla="val 25000"/>
            </a:avLst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99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544514" y="4744641"/>
            <a:ext cx="8135937" cy="0"/>
          </a:xfrm>
          <a:prstGeom prst="line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987133" y="1314508"/>
            <a:ext cx="369331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chemeClr val="tx2"/>
                </a:solidFill>
              </a:rPr>
              <a:t>    План-график </a:t>
            </a:r>
            <a:r>
              <a:rPr lang="ru-RU" sz="1800" dirty="0">
                <a:solidFill>
                  <a:schemeClr val="tx2"/>
                </a:solidFill>
              </a:rPr>
              <a:t>мониторинга по организации качества </a:t>
            </a:r>
            <a:r>
              <a:rPr lang="ru-RU" sz="1800" dirty="0" smtClean="0">
                <a:solidFill>
                  <a:schemeClr val="tx2"/>
                </a:solidFill>
              </a:rPr>
              <a:t>питания:</a:t>
            </a:r>
            <a:endParaRPr lang="ru-RU" sz="1800" dirty="0">
              <a:solidFill>
                <a:schemeClr val="tx2"/>
              </a:solidFill>
            </a:endParaRPr>
          </a:p>
          <a:p>
            <a:pPr algn="just"/>
            <a:r>
              <a:rPr lang="ru-RU" sz="1800" dirty="0">
                <a:solidFill>
                  <a:schemeClr val="tx2"/>
                </a:solidFill>
              </a:rPr>
              <a:t>- </a:t>
            </a:r>
            <a:r>
              <a:rPr lang="ru-RU" sz="1800" b="1" i="1" dirty="0">
                <a:solidFill>
                  <a:schemeClr val="tx2"/>
                </a:solidFill>
              </a:rPr>
              <a:t>городская/районная</a:t>
            </a:r>
            <a:r>
              <a:rPr lang="ru-RU" sz="1800" dirty="0">
                <a:solidFill>
                  <a:schemeClr val="tx2"/>
                </a:solidFill>
              </a:rPr>
              <a:t> Экспертная группа посещает </a:t>
            </a:r>
            <a:r>
              <a:rPr lang="ru-RU" sz="1800" b="1" i="1" dirty="0">
                <a:solidFill>
                  <a:schemeClr val="tx2"/>
                </a:solidFill>
              </a:rPr>
              <a:t>в течение учебного года 100% </a:t>
            </a:r>
            <a:r>
              <a:rPr lang="ru-RU" sz="1800" dirty="0">
                <a:solidFill>
                  <a:schemeClr val="tx2"/>
                </a:solidFill>
              </a:rPr>
              <a:t>организаций образования (25% в квартал);</a:t>
            </a:r>
          </a:p>
          <a:p>
            <a:pPr algn="just"/>
            <a:r>
              <a:rPr lang="ru-RU" sz="1800" dirty="0">
                <a:solidFill>
                  <a:schemeClr val="tx2"/>
                </a:solidFill>
              </a:rPr>
              <a:t>- </a:t>
            </a:r>
            <a:r>
              <a:rPr lang="ru-RU" sz="1800" b="1" i="1" dirty="0">
                <a:solidFill>
                  <a:schemeClr val="tx2"/>
                </a:solidFill>
              </a:rPr>
              <a:t>областная</a:t>
            </a:r>
            <a:r>
              <a:rPr lang="ru-RU" sz="1800" dirty="0">
                <a:solidFill>
                  <a:schemeClr val="tx2"/>
                </a:solidFill>
              </a:rPr>
              <a:t> Экспертная группа посещает </a:t>
            </a:r>
            <a:r>
              <a:rPr lang="ru-RU" sz="1800" b="1" i="1" dirty="0">
                <a:solidFill>
                  <a:schemeClr val="tx2"/>
                </a:solidFill>
              </a:rPr>
              <a:t>в течение учебного </a:t>
            </a:r>
            <a:r>
              <a:rPr lang="ru-RU" sz="1800" b="1" i="1" dirty="0" smtClean="0">
                <a:solidFill>
                  <a:schemeClr val="tx2"/>
                </a:solidFill>
              </a:rPr>
              <a:t>года не </a:t>
            </a:r>
            <a:r>
              <a:rPr lang="ru-RU" sz="1800" b="1" i="1" dirty="0">
                <a:solidFill>
                  <a:schemeClr val="tx2"/>
                </a:solidFill>
              </a:rPr>
              <a:t>менее 28% </a:t>
            </a:r>
            <a:r>
              <a:rPr lang="ru-RU" sz="1800" dirty="0">
                <a:solidFill>
                  <a:schemeClr val="tx2"/>
                </a:solidFill>
              </a:rPr>
              <a:t>организаций образования региона (7% в квартал</a:t>
            </a:r>
            <a:r>
              <a:rPr lang="ru-RU" sz="1800" dirty="0" smtClean="0">
                <a:solidFill>
                  <a:schemeClr val="tx2"/>
                </a:solidFill>
              </a:rPr>
              <a:t>)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60157" y="771847"/>
            <a:ext cx="2883693" cy="369332"/>
          </a:xfrm>
          <a:prstGeom prst="rect">
            <a:avLst/>
          </a:prstGeom>
          <a:solidFill>
            <a:srgbClr val="6666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Arial Narrow" pitchFamily="34" charset="0"/>
              </a:rPr>
              <a:t>ПЛАН ПОСЕЩЕНИЙ МЭГ</a:t>
            </a:r>
            <a:endParaRPr lang="ru-RU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8" y="790897"/>
            <a:ext cx="2883693" cy="369332"/>
          </a:xfrm>
          <a:prstGeom prst="rect">
            <a:avLst/>
          </a:prstGeom>
          <a:solidFill>
            <a:srgbClr val="6666FF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800" b="1" dirty="0" smtClean="0">
                <a:solidFill>
                  <a:schemeClr val="bg1"/>
                </a:solidFill>
                <a:latin typeface="Arial Narrow" pitchFamily="34" charset="0"/>
              </a:rPr>
              <a:t>ЗАДАЧИ МЭГ</a:t>
            </a:r>
            <a:endParaRPr lang="ru-RU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4326" y="1343083"/>
            <a:ext cx="421004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chemeClr val="tx2"/>
                </a:solidFill>
              </a:rPr>
              <a:t>-</a:t>
            </a:r>
            <a:r>
              <a:rPr lang="ru-RU" sz="1800" b="1" dirty="0">
                <a:solidFill>
                  <a:schemeClr val="tx2"/>
                </a:solidFill>
              </a:rPr>
              <a:t> </a:t>
            </a:r>
            <a:r>
              <a:rPr lang="ru-RU" sz="1800" b="1" i="1" dirty="0">
                <a:solidFill>
                  <a:schemeClr val="tx2"/>
                </a:solidFill>
              </a:rPr>
              <a:t>мониторинг</a:t>
            </a:r>
            <a:r>
              <a:rPr lang="ru-RU" sz="1800" dirty="0">
                <a:solidFill>
                  <a:schemeClr val="tx2"/>
                </a:solidFill>
              </a:rPr>
              <a:t> деятельности Комиссий;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</a:rPr>
              <a:t>-</a:t>
            </a:r>
            <a:r>
              <a:rPr lang="ru-RU" sz="1800" dirty="0">
                <a:solidFill>
                  <a:schemeClr val="tx2"/>
                </a:solidFill>
              </a:rPr>
              <a:t> </a:t>
            </a:r>
            <a:r>
              <a:rPr lang="ru-RU" sz="1800" b="1" i="1" dirty="0">
                <a:solidFill>
                  <a:schemeClr val="tx2"/>
                </a:solidFill>
              </a:rPr>
              <a:t>контроль</a:t>
            </a:r>
            <a:r>
              <a:rPr lang="ru-RU" sz="1800" dirty="0">
                <a:solidFill>
                  <a:schemeClr val="tx2"/>
                </a:solidFill>
              </a:rPr>
              <a:t> за организацией питания детей;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</a:rPr>
              <a:t>- </a:t>
            </a:r>
            <a:r>
              <a:rPr lang="ru-RU" sz="1800" b="1" i="1" dirty="0">
                <a:solidFill>
                  <a:schemeClr val="tx2"/>
                </a:solidFill>
              </a:rPr>
              <a:t>содействие в решении актуальных </a:t>
            </a:r>
            <a:r>
              <a:rPr lang="ru-RU" sz="1800" dirty="0">
                <a:solidFill>
                  <a:schemeClr val="tx2"/>
                </a:solidFill>
              </a:rPr>
              <a:t>вопросов в сфере организации питания детей региона;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</a:rPr>
              <a:t>-</a:t>
            </a:r>
            <a:r>
              <a:rPr lang="ru-RU" sz="1800" b="1" dirty="0">
                <a:solidFill>
                  <a:schemeClr val="tx2"/>
                </a:solidFill>
              </a:rPr>
              <a:t> </a:t>
            </a:r>
            <a:r>
              <a:rPr lang="ru-RU" sz="1800" b="1" i="1" dirty="0">
                <a:solidFill>
                  <a:schemeClr val="tx2"/>
                </a:solidFill>
              </a:rPr>
              <a:t>разработка предложений </a:t>
            </a:r>
            <a:r>
              <a:rPr lang="ru-RU" sz="1800" dirty="0">
                <a:solidFill>
                  <a:schemeClr val="tx2"/>
                </a:solidFill>
              </a:rPr>
              <a:t>по реализации государственной политики в области сохранения здоровья обучающихся и воспитанников в организациях образования </a:t>
            </a:r>
            <a:r>
              <a:rPr lang="ru-RU" sz="1800" dirty="0" smtClean="0">
                <a:solidFill>
                  <a:schemeClr val="tx2"/>
                </a:solidFill>
              </a:rPr>
              <a:t>региона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 ДЕЯТЕЛЬНОСТИ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МЕЖВЕДОМСТВЕННЫХ ЭКСПЕРТНЫХ ГРУПП</a:t>
            </a:r>
          </a:p>
        </p:txBody>
      </p:sp>
      <p:sp>
        <p:nvSpPr>
          <p:cNvPr id="17" name="Выгнутая вправо стрелка 16"/>
          <p:cNvSpPr/>
          <p:nvPr/>
        </p:nvSpPr>
        <p:spPr bwMode="auto">
          <a:xfrm>
            <a:off x="7858033" y="779551"/>
            <a:ext cx="990574" cy="669148"/>
          </a:xfrm>
          <a:prstGeom prst="curvedLeftArrow">
            <a:avLst>
              <a:gd name="adj1" fmla="val 25000"/>
              <a:gd name="adj2" fmla="val 48510"/>
              <a:gd name="adj3" fmla="val 25000"/>
            </a:avLst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/>
          </a:p>
        </p:txBody>
      </p:sp>
      <p:sp>
        <p:nvSpPr>
          <p:cNvPr id="18" name="Выгнутая вправо стрелка 17"/>
          <p:cNvSpPr/>
          <p:nvPr/>
        </p:nvSpPr>
        <p:spPr bwMode="auto">
          <a:xfrm>
            <a:off x="3105058" y="806605"/>
            <a:ext cx="990574" cy="669148"/>
          </a:xfrm>
          <a:prstGeom prst="curvedLeftArrow">
            <a:avLst>
              <a:gd name="adj1" fmla="val 25000"/>
              <a:gd name="adj2" fmla="val 48510"/>
              <a:gd name="adj3" fmla="val 25000"/>
            </a:avLst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1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8550EEF-D0B2-426F-832C-54F55360F0C2}"/>
              </a:ext>
            </a:extLst>
          </p:cNvPr>
          <p:cNvSpPr/>
          <p:nvPr/>
        </p:nvSpPr>
        <p:spPr>
          <a:xfrm>
            <a:off x="0" y="0"/>
            <a:ext cx="9144000" cy="483061"/>
          </a:xfrm>
          <a:prstGeom prst="rect">
            <a:avLst/>
          </a:prstGeom>
          <a:gradFill flip="none" rotWithShape="1">
            <a:gsLst>
              <a:gs pos="0">
                <a:srgbClr val="4A67DF"/>
              </a:gs>
              <a:gs pos="50000">
                <a:srgbClr val="2F3790"/>
              </a:gs>
              <a:gs pos="100000">
                <a:srgbClr val="22124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 ДЕЯТЕЛЬНОСТИ</a:t>
            </a:r>
          </a:p>
          <a:p>
            <a:pPr algn="ctr">
              <a:defRPr/>
            </a:pPr>
            <a:r>
              <a:rPr lang="ru-RU" sz="18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МЕЖВЕДОМСТВЕННЫХ ЭКСПЕРТНЫХ ГРУПП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947449" y="4849208"/>
            <a:ext cx="218160" cy="273844"/>
          </a:xfrm>
        </p:spPr>
        <p:txBody>
          <a:bodyPr/>
          <a:lstStyle/>
          <a:p>
            <a:fld id="{285DC19C-03DA-4066-9FF7-D0BF1BC6D6F6}" type="slidenum">
              <a:rPr lang="ru-RU" sz="1200"/>
              <a:pPr/>
              <a:t>9</a:t>
            </a:fld>
            <a:endParaRPr lang="ru-RU" sz="120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44920792"/>
              </p:ext>
            </p:extLst>
          </p:nvPr>
        </p:nvGraphicFramePr>
        <p:xfrm>
          <a:off x="440859" y="717654"/>
          <a:ext cx="8388816" cy="3978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4375" y="517931"/>
            <a:ext cx="74595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ФУНКЦИИ МЭГ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15939" y="4848164"/>
            <a:ext cx="8135937" cy="0"/>
          </a:xfrm>
          <a:prstGeom prst="line">
            <a:avLst/>
          </a:prstGeom>
          <a:ln w="762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ыгнутая вправо стрелка 10"/>
          <p:cNvSpPr/>
          <p:nvPr/>
        </p:nvSpPr>
        <p:spPr bwMode="auto">
          <a:xfrm>
            <a:off x="6905533" y="611008"/>
            <a:ext cx="906450" cy="504316"/>
          </a:xfrm>
          <a:prstGeom prst="curvedLeftArrow">
            <a:avLst>
              <a:gd name="adj1" fmla="val 25000"/>
              <a:gd name="adj2" fmla="val 48510"/>
              <a:gd name="adj3" fmla="val 25000"/>
            </a:avLst>
          </a:prstGeom>
          <a:solidFill>
            <a:schemeClr val="bg1">
              <a:lumMod val="40000"/>
              <a:lumOff val="60000"/>
            </a:schemeClr>
          </a:solidFill>
          <a:ln w="12700" cap="sq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6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4909</TotalTime>
  <Words>695</Words>
  <Application>Microsoft Office PowerPoint</Application>
  <PresentationFormat>Экран (16:9)</PresentationFormat>
  <Paragraphs>99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 ПО ЗАЩИТЕ ПРАВ   И ОБЕСПЕЧЕНИЮ  БЕЗОПАСНОСТИ ДЕТЕЙ</dc:title>
  <dc:creator>Жумабеккызы Алтынай</dc:creator>
  <cp:lastModifiedBy>Абельдинова Алия Айтмухаметовна</cp:lastModifiedBy>
  <cp:revision>432</cp:revision>
  <cp:lastPrinted>2022-02-07T10:24:07Z</cp:lastPrinted>
  <dcterms:modified xsi:type="dcterms:W3CDTF">2022-03-31T03:47:49Z</dcterms:modified>
</cp:coreProperties>
</file>